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4"/>
  </p:notesMasterIdLst>
  <p:sldIdLst>
    <p:sldId id="256" r:id="rId2"/>
    <p:sldId id="257" r:id="rId3"/>
    <p:sldId id="258" r:id="rId4"/>
    <p:sldId id="280" r:id="rId5"/>
    <p:sldId id="285" r:id="rId6"/>
    <p:sldId id="281" r:id="rId7"/>
    <p:sldId id="287" r:id="rId8"/>
    <p:sldId id="288" r:id="rId9"/>
    <p:sldId id="272" r:id="rId10"/>
    <p:sldId id="279" r:id="rId11"/>
    <p:sldId id="262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633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80BCC-91EC-4ECA-88E0-388EBF9AFFDA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DF3C2-6FAF-4C99-B401-EE689075D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609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DF3C2-6FAF-4C99-B401-EE689075D3C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909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F170C12-69A5-4D0E-813A-C6A5BA96321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E3AF53F-BEC2-4B13-A696-EB17B5647FA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9509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0C12-69A5-4D0E-813A-C6A5BA96321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F53F-BEC2-4B13-A696-EB17B5647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657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0C12-69A5-4D0E-813A-C6A5BA96321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F53F-BEC2-4B13-A696-EB17B5647FA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89736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0C12-69A5-4D0E-813A-C6A5BA96321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F53F-BEC2-4B13-A696-EB17B5647F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4325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0C12-69A5-4D0E-813A-C6A5BA96321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F53F-BEC2-4B13-A696-EB17B5647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661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0C12-69A5-4D0E-813A-C6A5BA96321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F53F-BEC2-4B13-A696-EB17B5647F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89831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0C12-69A5-4D0E-813A-C6A5BA96321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F53F-BEC2-4B13-A696-EB17B5647FA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48517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0C12-69A5-4D0E-813A-C6A5BA96321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F53F-BEC2-4B13-A696-EB17B5647FA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04127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0C12-69A5-4D0E-813A-C6A5BA96321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F53F-BEC2-4B13-A696-EB17B5647FA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9613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0C12-69A5-4D0E-813A-C6A5BA96321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F53F-BEC2-4B13-A696-EB17B5647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500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0C12-69A5-4D0E-813A-C6A5BA96321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F53F-BEC2-4B13-A696-EB17B5647FA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3637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0C12-69A5-4D0E-813A-C6A5BA96321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F53F-BEC2-4B13-A696-EB17B5647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39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0C12-69A5-4D0E-813A-C6A5BA96321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F53F-BEC2-4B13-A696-EB17B5647FA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5386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0C12-69A5-4D0E-813A-C6A5BA96321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F53F-BEC2-4B13-A696-EB17B5647FA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7878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0C12-69A5-4D0E-813A-C6A5BA96321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F53F-BEC2-4B13-A696-EB17B5647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334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0C12-69A5-4D0E-813A-C6A5BA96321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F53F-BEC2-4B13-A696-EB17B5647FA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5774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0C12-69A5-4D0E-813A-C6A5BA96321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F53F-BEC2-4B13-A696-EB17B5647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853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170C12-69A5-4D0E-813A-C6A5BA96321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3AF53F-BEC2-4B13-A696-EB17B5647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342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344816" cy="4968552"/>
          </a:xfrm>
        </p:spPr>
        <p:txBody>
          <a:bodyPr anchor="ctr">
            <a:normAutofit fontScale="90000"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b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Организация самообразования 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педагогов ДОУ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Подготовила</a:t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методист</a:t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 БМАДОУ «Детский сад №7»</a:t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Упорова Н.В.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63688" y="2132856"/>
            <a:ext cx="6799262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b="1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339752" y="476672"/>
            <a:ext cx="5904656" cy="1224136"/>
          </a:xfrm>
          <a:prstGeom prst="horizontalScroll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836712"/>
            <a:ext cx="8686800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100" b="1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    </a:t>
            </a:r>
            <a:r>
              <a:rPr kumimoji="0" lang="ru-RU" sz="31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lang="ru-RU" sz="2400" b="1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Примерный </a:t>
            </a:r>
            <a:r>
              <a:rPr lang="ru-RU" sz="2400" b="1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образец составления  плана  </a:t>
            </a:r>
            <a:br>
              <a:rPr lang="ru-RU" sz="2400" b="1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2400" b="1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99592" y="2348880"/>
          <a:ext cx="6720408" cy="3812272"/>
        </p:xfrm>
        <a:graphic>
          <a:graphicData uri="http://schemas.openxmlformats.org/drawingml/2006/table">
            <a:tbl>
              <a:tblPr/>
              <a:tblGrid>
                <a:gridCol w="1008112"/>
                <a:gridCol w="1800200"/>
                <a:gridCol w="2365410"/>
                <a:gridCol w="1546686"/>
              </a:tblGrid>
              <a:tr h="100811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Срок</a:t>
                      </a:r>
                      <a:endParaRPr lang="ru-RU" sz="16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Направление работы </a:t>
                      </a:r>
                      <a:endParaRPr lang="ru-RU" sz="16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16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Примечания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(заполняется в ходе реализации плана)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23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</a:t>
                      </a: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рь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Самореализация</a:t>
                      </a:r>
                      <a:endParaRPr lang="ru-RU" sz="16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6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Работа с детьми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23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Работа с родителями</a:t>
                      </a:r>
                      <a:endParaRPr lang="ru-RU" sz="16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23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Работа с педагогами</a:t>
                      </a:r>
                      <a:endParaRPr lang="ru-RU" sz="16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619672" y="1124744"/>
            <a:ext cx="5904656" cy="1152128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Методическое сопровождение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1680" y="2636912"/>
            <a:ext cx="5832648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определении темы, целей, задач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1680" y="3429000"/>
            <a:ext cx="583264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планировании работы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91680" y="4293096"/>
            <a:ext cx="5832648" cy="576064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ходе реализации плана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91680" y="5157192"/>
            <a:ext cx="5832648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изучении и анализе деятельности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286000"/>
            <a:ext cx="7834064" cy="1398588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3074" name="Picture 2" descr="C:\Users\User\Desktop\1445439638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8280920" cy="6048672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272808" cy="1512168"/>
          </a:xfrm>
        </p:spPr>
        <p:txBody>
          <a:bodyPr anchor="b">
            <a:normAutofit fontScale="90000"/>
          </a:bodyPr>
          <a:lstStyle/>
          <a:p>
            <a:pPr algn="r"/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 smtClean="0"/>
              <a:t>   </a:t>
            </a:r>
            <a:br>
              <a:rPr lang="ru-RU" sz="3200" i="1" dirty="0" smtClean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2200" i="1" dirty="0" smtClean="0"/>
              <a:t>Понятие </a:t>
            </a:r>
            <a:r>
              <a:rPr lang="ru-RU" sz="2200" i="1" dirty="0"/>
              <a:t>"самообразование" состоит из комплектования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i="1" dirty="0"/>
              <a:t>                    </a:t>
            </a:r>
            <a:r>
              <a:rPr lang="ru-RU" sz="2200" i="1" dirty="0" smtClean="0"/>
              <a:t>                           </a:t>
            </a:r>
            <a:r>
              <a:rPr lang="ru-RU" sz="2200" i="1" dirty="0"/>
              <a:t>личной библиотеки</a:t>
            </a:r>
            <a:r>
              <a:rPr lang="ru-RU" sz="2200" dirty="0"/>
              <a:t> </a:t>
            </a:r>
            <a:r>
              <a:rPr lang="ru-RU" sz="2200" i="1" dirty="0"/>
              <a:t>и умственного труда дома, наедине.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i="1" dirty="0"/>
              <a:t>В.А. Сухомлинский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060848"/>
            <a:ext cx="7344816" cy="4187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b="1" dirty="0" smtClean="0"/>
              <a:t>           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Самообразование- это самостоятельное приобретение знаний из различных источников с учетом интересов и профессиональных запросов каждого конкретного человека.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108427"/>
            <a:ext cx="3384376" cy="216986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44738" y="915988"/>
            <a:ext cx="6799262" cy="13033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: 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3284538"/>
            <a:ext cx="8229600" cy="32162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187624" y="476672"/>
            <a:ext cx="7056784" cy="1512168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Если процесс образования …..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1988840"/>
            <a:ext cx="3650704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осуществляется добровольно</a:t>
            </a:r>
            <a:r>
              <a:rPr lang="ru-RU" b="1" dirty="0" smtClean="0">
                <a:solidFill>
                  <a:schemeClr val="tx1"/>
                </a:solidFill>
              </a:rPr>
              <a:t>,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1988840"/>
            <a:ext cx="3384376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осуществляется сознательно</a:t>
            </a:r>
            <a:r>
              <a:rPr lang="ru-RU" b="1" dirty="0" smtClean="0">
                <a:solidFill>
                  <a:schemeClr val="tx1"/>
                </a:solidFill>
              </a:rPr>
              <a:t>,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32040" y="3284984"/>
            <a:ext cx="3312368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планируется, управляется и контролируется самим человеком</a:t>
            </a:r>
            <a:r>
              <a:rPr lang="ru-RU" b="1" dirty="0" smtClean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7624" y="3284984"/>
            <a:ext cx="360040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необходим для совершенствования, каких-либо качеств или навыков</a:t>
            </a:r>
            <a:r>
              <a:rPr lang="ru-RU" b="1" dirty="0" smtClean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1115616" y="4581128"/>
            <a:ext cx="7056784" cy="1512168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то, речь идет о самообразовании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44738" y="915988"/>
            <a:ext cx="6799262" cy="13033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: 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3284538"/>
            <a:ext cx="8229600" cy="32162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71600" y="476672"/>
            <a:ext cx="7272808" cy="1512168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Составляющие процесса самообразования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2208190"/>
            <a:ext cx="3384376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Ознакомление с новыми нормативными документами по вопросам дошкольного воспитания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040" y="2204864"/>
            <a:ext cx="3168352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Изучение учебной и научно-методической литературы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608" y="3717032"/>
            <a:ext cx="3384376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Ознакомление с новыми достижениями педагогики, детской психологии, анатомии, физиологии</a:t>
            </a:r>
            <a:r>
              <a:rPr lang="ru-RU" i="1" dirty="0" smtClean="0"/>
              <a:t>;</a:t>
            </a:r>
            <a:endParaRPr lang="ru-RU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4048" y="3717032"/>
            <a:ext cx="3168352" cy="11304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Ознакомление с передовой практикой дошкольных учреждений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43608" y="5055131"/>
            <a:ext cx="3456384" cy="11304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i="1" dirty="0" smtClean="0">
                <a:solidFill>
                  <a:schemeClr val="tx1"/>
                </a:solidFill>
              </a:rPr>
              <a:t>Изучение новых программ и педагогических технологий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4048" y="5013176"/>
            <a:ext cx="3168352" cy="11521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Повышение общекультурного уровня. 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44738" y="915988"/>
            <a:ext cx="6799262" cy="13033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: 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3284538"/>
            <a:ext cx="8229600" cy="32162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71600" y="404664"/>
            <a:ext cx="7200800" cy="1728192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Этапы работы по самообразованию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2204864"/>
            <a:ext cx="7272808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 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ru-RU" sz="2400" b="1" i="1" dirty="0" smtClean="0">
                <a:solidFill>
                  <a:schemeClr val="tx1"/>
                </a:solidFill>
              </a:rPr>
              <a:t>Информационно-подготовительный</a:t>
            </a:r>
            <a:r>
              <a:rPr lang="ru-RU" b="1" i="1" dirty="0" smtClean="0">
                <a:solidFill>
                  <a:schemeClr val="tx1"/>
                </a:solidFill>
              </a:rPr>
              <a:t>: 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-диагностический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- прогностический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608" y="3429000"/>
            <a:ext cx="7128792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II</a:t>
            </a:r>
            <a:r>
              <a:rPr lang="ru-RU" sz="2400" b="1" dirty="0" smtClean="0">
                <a:solidFill>
                  <a:schemeClr val="tx1"/>
                </a:solidFill>
              </a:rPr>
              <a:t>   </a:t>
            </a:r>
            <a:r>
              <a:rPr lang="ru-RU" sz="2400" b="1" i="1" dirty="0" smtClean="0">
                <a:solidFill>
                  <a:schemeClr val="tx1"/>
                </a:solidFill>
              </a:rPr>
              <a:t>Практический</a:t>
            </a:r>
            <a:endParaRPr lang="ru-RU" sz="2400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15616" y="4653136"/>
            <a:ext cx="7128792" cy="11521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III</a:t>
            </a:r>
            <a:r>
              <a:rPr lang="ru-RU" sz="2400" b="1" dirty="0" smtClean="0">
                <a:solidFill>
                  <a:schemeClr val="tx1"/>
                </a:solidFill>
              </a:rPr>
              <a:t> 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Итоговый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-обобщающий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-внедренческий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0"/>
            <a:ext cx="6798734" cy="221920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Источники знаний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Чтение методической, педагогической и предметной литературы</a:t>
            </a:r>
          </a:p>
          <a:p>
            <a:r>
              <a:rPr lang="ru-RU" b="1" dirty="0" smtClean="0"/>
              <a:t>Обзор в Интернете информации по теме</a:t>
            </a:r>
          </a:p>
          <a:p>
            <a:r>
              <a:rPr lang="ru-RU" b="1" dirty="0" smtClean="0"/>
              <a:t>Посещение семинаров,  конференций, мастер-классов</a:t>
            </a:r>
          </a:p>
          <a:p>
            <a:r>
              <a:rPr lang="ru-RU" b="1" dirty="0" smtClean="0"/>
              <a:t>Дискуссии, обмен опытом с коллегами</a:t>
            </a:r>
          </a:p>
          <a:p>
            <a:r>
              <a:rPr lang="ru-RU" b="1" dirty="0" smtClean="0"/>
              <a:t>Систематическое прохождение курсов повышения квалификации</a:t>
            </a:r>
          </a:p>
          <a:p>
            <a:r>
              <a:rPr lang="ru-RU" b="1" dirty="0" smtClean="0"/>
              <a:t>Посещение  открытых мероприятий </a:t>
            </a:r>
          </a:p>
          <a:p>
            <a:r>
              <a:rPr lang="ru-RU" b="1" dirty="0" smtClean="0"/>
              <a:t>Посещение выставок и экскурсий по  теме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268760"/>
            <a:ext cx="3168352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Способствующие личностному росту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1268760"/>
            <a:ext cx="3456384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Способствующие профессиональному росту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59632" y="2204864"/>
            <a:ext cx="7303318" cy="381642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Подбор темы</a:t>
            </a:r>
          </a:p>
          <a:p>
            <a:r>
              <a:rPr lang="ru-RU" b="1" dirty="0" smtClean="0"/>
              <a:t>Определение целей и задач</a:t>
            </a:r>
          </a:p>
          <a:p>
            <a:r>
              <a:rPr lang="ru-RU" b="1" dirty="0" smtClean="0"/>
              <a:t>Подбор литературы</a:t>
            </a:r>
          </a:p>
          <a:p>
            <a:r>
              <a:rPr lang="ru-RU" b="1" dirty="0" smtClean="0"/>
              <a:t>Подбор видов деятельности в рамках работы над методической темой</a:t>
            </a:r>
          </a:p>
          <a:p>
            <a:r>
              <a:rPr lang="ru-RU" b="1" dirty="0" smtClean="0"/>
              <a:t>Этапы работы</a:t>
            </a:r>
          </a:p>
          <a:p>
            <a:r>
              <a:rPr lang="ru-RU" b="1" dirty="0" smtClean="0"/>
              <a:t>Сроки выполнения каждого этапа</a:t>
            </a:r>
          </a:p>
          <a:p>
            <a:r>
              <a:rPr lang="ru-RU" b="1" dirty="0" smtClean="0"/>
              <a:t>Предполагаемый результат</a:t>
            </a:r>
          </a:p>
          <a:p>
            <a:r>
              <a:rPr lang="ru-RU" b="1" dirty="0" smtClean="0"/>
              <a:t>Форма представления результатов самообразования </a:t>
            </a:r>
            <a:endParaRPr lang="ru-RU" b="1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763688" y="476672"/>
            <a:ext cx="5904656" cy="1728192"/>
          </a:xfrm>
          <a:prstGeom prst="horizontalScroll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629072"/>
            <a:ext cx="8686800" cy="14317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Алгоритм составления плана</a:t>
            </a:r>
            <a:br>
              <a:rPr kumimoji="0" lang="ru-RU" sz="1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 самообразованию </a:t>
            </a:r>
            <a:r>
              <a:rPr kumimoji="0" lang="ru-RU" sz="93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93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93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547664" y="764704"/>
            <a:ext cx="6120680" cy="1296144"/>
          </a:xfrm>
          <a:prstGeom prst="horizontalScroll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Выбор темы по самообразованию</a:t>
            </a:r>
            <a:endParaRPr lang="ru-RU" sz="3200" b="1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629072"/>
            <a:ext cx="8686800" cy="12877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93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93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93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971600" y="2276872"/>
            <a:ext cx="7128322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tx1"/>
                </a:solidFill>
              </a:rPr>
              <a:t>Подбираются с учетом индивидуального опыта и профессионального мастерства 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3789040"/>
            <a:ext cx="7200800" cy="18722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b="1" i="1" dirty="0" smtClean="0">
                <a:solidFill>
                  <a:schemeClr val="tx1"/>
                </a:solidFill>
              </a:rPr>
              <a:t>Проблема, которая вызывает затруднения</a:t>
            </a:r>
          </a:p>
          <a:p>
            <a:pPr marL="0" lvl="7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1"/>
                </a:solidFill>
              </a:rPr>
              <a:t> Одна из годовых задач ДОО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1"/>
                </a:solidFill>
              </a:rPr>
              <a:t> Углубление знаний и расширение уже имеющихся навыков   педагога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Формы представления результатов самообразования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2420887"/>
            <a:ext cx="6798736" cy="3514245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4000" b="1" dirty="0" smtClean="0"/>
              <a:t>Доклад, выступление</a:t>
            </a:r>
          </a:p>
          <a:p>
            <a:pPr lvl="0"/>
            <a:r>
              <a:rPr lang="ru-RU" sz="4000" b="1" dirty="0" smtClean="0"/>
              <a:t>Разработанные методические пособий, статьи, сценарии, программы, исследования</a:t>
            </a:r>
          </a:p>
          <a:p>
            <a:pPr lvl="0"/>
            <a:r>
              <a:rPr lang="ru-RU" sz="4000" b="1" dirty="0" smtClean="0"/>
              <a:t>Разработка новых форм, методов и приемов обучения и воспитания детей</a:t>
            </a:r>
          </a:p>
          <a:p>
            <a:pPr lvl="0"/>
            <a:r>
              <a:rPr lang="ru-RU" sz="4000" b="1" dirty="0" smtClean="0"/>
              <a:t>Разработка дидактических материалов </a:t>
            </a:r>
          </a:p>
          <a:p>
            <a:pPr lvl="0"/>
            <a:r>
              <a:rPr lang="ru-RU" sz="4000" b="1" dirty="0" smtClean="0"/>
              <a:t>Выработка методических рекомендаций  по применению новой информационной технологии</a:t>
            </a:r>
          </a:p>
          <a:p>
            <a:pPr lvl="0"/>
            <a:r>
              <a:rPr lang="ru-RU" sz="4000" b="1" dirty="0" smtClean="0"/>
              <a:t>Разработка и проведение открытых просмотров НОД по собственным, новаторским технологиям</a:t>
            </a:r>
          </a:p>
          <a:p>
            <a:pPr lvl="0"/>
            <a:r>
              <a:rPr lang="ru-RU" sz="4000" b="1" dirty="0" smtClean="0"/>
              <a:t>Проведение семинаров, консультаций, конференций по исследуемой теме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348</Words>
  <Application>Microsoft Office PowerPoint</Application>
  <PresentationFormat>Экран (4:3)</PresentationFormat>
  <Paragraphs>90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                                                                                              Организация самообразования  педагогов ДОУ                                               Подготовила методист  БМАДОУ «Детский сад №7» Упорова Н.В.  </vt:lpstr>
      <vt:lpstr>               Понятие "самообразование" состоит из комплектования                                                 личной библиотеки и умственного труда дома, наедине. В.А. Сухомлинский</vt:lpstr>
      <vt:lpstr>: </vt:lpstr>
      <vt:lpstr>: </vt:lpstr>
      <vt:lpstr>: </vt:lpstr>
      <vt:lpstr>Источники знаний </vt:lpstr>
      <vt:lpstr>     </vt:lpstr>
      <vt:lpstr>     </vt:lpstr>
      <vt:lpstr>Формы представления результатов самообразования</vt:lpstr>
      <vt:lpstr>     </vt:lpstr>
      <vt:lpstr>Слайд 11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САМООБРАЗОВАНИЕ ПЕДАГОГОВ  в ДОУ в условиях ФГОС</dc:title>
  <dc:creator>User</dc:creator>
  <cp:lastModifiedBy>Admin</cp:lastModifiedBy>
  <cp:revision>128</cp:revision>
  <cp:lastPrinted>2017-02-28T11:31:15Z</cp:lastPrinted>
  <dcterms:created xsi:type="dcterms:W3CDTF">2015-08-24T02:40:46Z</dcterms:created>
  <dcterms:modified xsi:type="dcterms:W3CDTF">2018-12-11T05:15:42Z</dcterms:modified>
</cp:coreProperties>
</file>