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2" r:id="rId6"/>
    <p:sldId id="261" r:id="rId7"/>
    <p:sldId id="263" r:id="rId8"/>
    <p:sldId id="275" r:id="rId9"/>
    <p:sldId id="276" r:id="rId10"/>
    <p:sldId id="277" r:id="rId11"/>
    <p:sldId id="278" r:id="rId12"/>
    <p:sldId id="284" r:id="rId13"/>
    <p:sldId id="283" r:id="rId14"/>
    <p:sldId id="282" r:id="rId15"/>
    <p:sldId id="279" r:id="rId16"/>
    <p:sldId id="280" r:id="rId17"/>
    <p:sldId id="285" r:id="rId18"/>
    <p:sldId id="286" r:id="rId19"/>
    <p:sldId id="287" r:id="rId20"/>
    <p:sldId id="288" r:id="rId21"/>
    <p:sldId id="292" r:id="rId22"/>
    <p:sldId id="291" r:id="rId23"/>
    <p:sldId id="274" r:id="rId24"/>
    <p:sldId id="270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D42C6"/>
    <a:srgbClr val="0033CC"/>
    <a:srgbClr val="CC0000"/>
    <a:srgbClr val="FFFF66"/>
    <a:srgbClr val="FF66FF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95876F-032A-4231-A3E2-43449E3EF7BD}" type="datetimeFigureOut">
              <a:rPr lang="ru-RU"/>
              <a:pPr>
                <a:defRPr/>
              </a:pPr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95BF1B-D7B0-4E43-A079-631980AD74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BDF9EA-2986-457B-A271-0291F6051EC3}" type="datetimeFigureOut">
              <a:rPr lang="ru-RU"/>
              <a:pPr>
                <a:defRPr/>
              </a:pPr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7B48C4-F472-48F0-BBA6-88BB8C738A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12CE9A-79E2-475B-B2E4-A6E3115A4095}" type="datetimeFigureOut">
              <a:rPr lang="ru-RU"/>
              <a:pPr>
                <a:defRPr/>
              </a:pPr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996003-1767-4349-B2B5-FF40437067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2430DF-C8AC-41A9-B1F5-D4EDEFE0C069}" type="datetimeFigureOut">
              <a:rPr lang="ru-RU"/>
              <a:pPr>
                <a:defRPr/>
              </a:pPr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D2F6CB-59DB-417F-9EFF-B3BB7514C3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4B9B6-A7AF-452E-9D32-8DF6D3D1D5DD}" type="datetimeFigureOut">
              <a:rPr lang="ru-RU"/>
              <a:pPr>
                <a:defRPr/>
              </a:pPr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432F53-6906-4C7E-9054-F846BDBCE3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D2E33D-2E91-418B-B755-206C70DCB782}" type="datetimeFigureOut">
              <a:rPr lang="ru-RU"/>
              <a:pPr>
                <a:defRPr/>
              </a:pPr>
              <a:t>24.02.2016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24648D-791F-4CF0-8DFC-4542CF5B52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E3C4EB-1248-4FBB-A947-ECB432F4A62B}" type="datetimeFigureOut">
              <a:rPr lang="ru-RU"/>
              <a:pPr>
                <a:defRPr/>
              </a:pPr>
              <a:t>24.02.2016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78C71B-D1D0-4293-B9FB-DC21D85723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7363EE-8EF8-4B03-AC3B-80EEA53A0D04}" type="datetimeFigureOut">
              <a:rPr lang="ru-RU"/>
              <a:pPr>
                <a:defRPr/>
              </a:pPr>
              <a:t>24.02.2016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154EB5-CC8F-4862-9D24-EEF75B41A6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1C36BC-3BB2-4942-9698-023969170A9F}" type="datetimeFigureOut">
              <a:rPr lang="ru-RU"/>
              <a:pPr>
                <a:defRPr/>
              </a:pPr>
              <a:t>24.02.2016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2FE7D-A27E-4F67-BAAD-79819A210F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5E075A-AEBC-4628-BE1B-17114131B972}" type="datetimeFigureOut">
              <a:rPr lang="ru-RU"/>
              <a:pPr>
                <a:defRPr/>
              </a:pPr>
              <a:t>24.02.2016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08E094-E778-45BC-8518-225EF20B09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96F7AD-2E03-42E9-8955-6B06E15AC580}" type="datetimeFigureOut">
              <a:rPr lang="ru-RU"/>
              <a:pPr>
                <a:defRPr/>
              </a:pPr>
              <a:t>24.02.2016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94371C-7CE7-4C65-A826-8E4CC3DDFB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1164EAF-8E1E-40BC-859C-7CA1EBB4CA72}" type="datetimeFigureOut">
              <a:rPr lang="ru-RU"/>
              <a:pPr>
                <a:defRPr/>
              </a:pPr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E23084D-CDA5-4951-846F-2F6609831F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1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mtClean="0"/>
          </a:p>
        </p:txBody>
      </p:sp>
      <p:pic>
        <p:nvPicPr>
          <p:cNvPr id="2052" name="Picture 3"/>
          <p:cNvPicPr>
            <a:picLocks noChangeAspect="1" noChangeArrowheads="1"/>
          </p:cNvPicPr>
          <p:nvPr/>
        </p:nvPicPr>
        <p:blipFill>
          <a:blip r:embed="rId2" cstate="print"/>
          <a:srcRect r="3693"/>
          <a:stretch>
            <a:fillRect/>
          </a:stretch>
        </p:blipFill>
        <p:spPr bwMode="auto">
          <a:xfrm>
            <a:off x="0" y="0"/>
            <a:ext cx="9191625" cy="688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554137" y="1052736"/>
            <a:ext cx="4394815" cy="156966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Сенсорная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комната</a:t>
            </a:r>
            <a:endParaRPr lang="ru-RU" sz="48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+mn-lt"/>
              <a:cs typeface="+mn-cs"/>
            </a:endParaRPr>
          </a:p>
        </p:txBody>
      </p:sp>
      <p:sp>
        <p:nvSpPr>
          <p:cNvPr id="2054" name="TextBox 1"/>
          <p:cNvSpPr txBox="1">
            <a:spLocks noChangeArrowheads="1"/>
          </p:cNvSpPr>
          <p:nvPr/>
        </p:nvSpPr>
        <p:spPr bwMode="auto">
          <a:xfrm>
            <a:off x="5652120" y="5805264"/>
            <a:ext cx="329661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solidFill>
                  <a:srgbClr val="FFFF66"/>
                </a:solidFill>
                <a:latin typeface="Times New Roman" pitchFamily="18" charset="0"/>
                <a:cs typeface="Times New Roman" pitchFamily="18" charset="0"/>
              </a:rPr>
              <a:t>Педагог-психолог </a:t>
            </a:r>
            <a:r>
              <a:rPr lang="ru-RU" altLang="ru-RU" b="1" dirty="0" smtClean="0">
                <a:solidFill>
                  <a:srgbClr val="FFFF66"/>
                </a:solidFill>
                <a:latin typeface="Times New Roman" pitchFamily="18" charset="0"/>
                <a:cs typeface="Times New Roman" pitchFamily="18" charset="0"/>
              </a:rPr>
              <a:t>БМА ДОУ «Детский сад №7» Новоселова С.А.</a:t>
            </a:r>
            <a:endParaRPr lang="ru-RU" altLang="ru-RU" b="1" dirty="0">
              <a:solidFill>
                <a:srgbClr val="FFFF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54136" y="2656076"/>
            <a:ext cx="4394815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cap="all" dirty="0">
                <a:ln/>
                <a:solidFill>
                  <a:schemeClr val="accent1"/>
                </a:solidFill>
                <a:effectLst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Волшебный мир здоровья</a:t>
            </a:r>
            <a:endParaRPr lang="ru-RU" sz="2400" b="1" i="1" cap="all" dirty="0">
              <a:ln/>
              <a:solidFill>
                <a:schemeClr val="accent1"/>
              </a:solidFill>
              <a:effectLst>
                <a:reflection blurRad="10000" stA="55000" endPos="48000" dist="500" dir="5400000" sy="-100000" algn="bl" rotWithShape="0"/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Пользователь\Pictures\Saved Pictures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3" name="Группа 2"/>
          <p:cNvGrpSpPr>
            <a:grpSpLocks/>
          </p:cNvGrpSpPr>
          <p:nvPr/>
        </p:nvGrpSpPr>
        <p:grpSpPr bwMode="auto">
          <a:xfrm>
            <a:off x="-134938" y="-234950"/>
            <a:ext cx="2655888" cy="2127250"/>
            <a:chOff x="-135013" y="-235534"/>
            <a:chExt cx="2655293" cy="2127251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-105" y="-584"/>
              <a:ext cx="2520385" cy="1657351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21121" t="3946" r="56467" b="63892"/>
            <a:stretch>
              <a:fillRect/>
            </a:stretch>
          </p:blipFill>
          <p:spPr bwMode="auto">
            <a:xfrm rot="-2879163">
              <a:off x="-92151" y="-278396"/>
              <a:ext cx="2127251" cy="2212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Прямоугольник 1"/>
          <p:cNvSpPr/>
          <p:nvPr/>
        </p:nvSpPr>
        <p:spPr>
          <a:xfrm>
            <a:off x="1260475" y="1556792"/>
            <a:ext cx="7415981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endParaRPr lang="ru-RU" dirty="0" smtClean="0">
              <a:solidFill>
                <a:schemeClr val="bg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ru-RU" dirty="0">
              <a:solidFill>
                <a:schemeClr val="bg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bg1"/>
                </a:solidFill>
              </a:rPr>
              <a:t>Мягкое </a:t>
            </a:r>
            <a:r>
              <a:rPr lang="ru-RU" sz="2400" b="1" dirty="0">
                <a:solidFill>
                  <a:schemeClr val="bg1"/>
                </a:solidFill>
              </a:rPr>
              <a:t>покрытие для пола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b="1" dirty="0">
                <a:solidFill>
                  <a:schemeClr val="bg1"/>
                </a:solidFill>
              </a:rPr>
              <a:t>Маты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b="1" dirty="0">
                <a:solidFill>
                  <a:schemeClr val="bg1"/>
                </a:solidFill>
              </a:rPr>
              <a:t>Пуфики детские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b="1" dirty="0">
                <a:solidFill>
                  <a:schemeClr val="bg1"/>
                </a:solidFill>
              </a:rPr>
              <a:t>Подушечки и мягкие игрушки</a:t>
            </a:r>
          </a:p>
          <a:p>
            <a:pPr marL="285750" indent="-285750">
              <a:buFont typeface="Arial" pitchFamily="34" charset="0"/>
              <a:buChar char="•"/>
            </a:pPr>
            <a:endParaRPr lang="ru-RU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dirty="0">
                <a:solidFill>
                  <a:schemeClr val="bg1"/>
                </a:solidFill>
              </a:rPr>
              <a:t>Снятие негативных эмоций и состояний.</a:t>
            </a:r>
          </a:p>
          <a:p>
            <a:pPr>
              <a:buFont typeface="Wingdings" pitchFamily="2" charset="2"/>
              <a:buChar char="Ø"/>
            </a:pPr>
            <a:r>
              <a:rPr lang="ru-RU" dirty="0">
                <a:solidFill>
                  <a:schemeClr val="bg1"/>
                </a:solidFill>
              </a:rPr>
              <a:t>Развитие:</a:t>
            </a:r>
          </a:p>
          <a:p>
            <a:r>
              <a:rPr lang="ru-RU" dirty="0">
                <a:solidFill>
                  <a:schemeClr val="bg1"/>
                </a:solidFill>
              </a:rPr>
              <a:t>-образа тела;</a:t>
            </a:r>
          </a:p>
          <a:p>
            <a:r>
              <a:rPr lang="ru-RU" dirty="0">
                <a:solidFill>
                  <a:schemeClr val="bg1"/>
                </a:solidFill>
              </a:rPr>
              <a:t>-общей моторики;</a:t>
            </a:r>
          </a:p>
          <a:p>
            <a:r>
              <a:rPr lang="ru-RU" dirty="0">
                <a:solidFill>
                  <a:schemeClr val="bg1"/>
                </a:solidFill>
              </a:rPr>
              <a:t>-пространственных представлений.</a:t>
            </a:r>
          </a:p>
          <a:p>
            <a:pPr>
              <a:buFont typeface="Wingdings" pitchFamily="2" charset="2"/>
              <a:buChar char="Ø"/>
            </a:pPr>
            <a:r>
              <a:rPr lang="ru-RU" dirty="0">
                <a:solidFill>
                  <a:schemeClr val="bg1"/>
                </a:solidFill>
              </a:rPr>
              <a:t>Релаксация. </a:t>
            </a:r>
          </a:p>
          <a:p>
            <a:pPr>
              <a:buFont typeface="Wingdings" pitchFamily="2" charset="2"/>
              <a:buChar char="Ø"/>
            </a:pPr>
            <a:r>
              <a:rPr lang="ru-RU" dirty="0" err="1">
                <a:solidFill>
                  <a:schemeClr val="bg1"/>
                </a:solidFill>
              </a:rPr>
              <a:t>Саморегуляция</a:t>
            </a:r>
            <a:r>
              <a:rPr lang="ru-RU" dirty="0">
                <a:solidFill>
                  <a:schemeClr val="bg1"/>
                </a:solidFill>
              </a:rPr>
              <a:t> психического состояния.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07704" y="260648"/>
            <a:ext cx="66247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chemeClr val="bg1"/>
                </a:solidFill>
              </a:rPr>
              <a:t>Цель использования оборудования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9" name="Рисунок 8" descr="C:\Users\1\Desktop\Сенсорная комната\IMG_066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2264">
            <a:off x="6463483" y="1994892"/>
            <a:ext cx="1907501" cy="13426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1\Desktop\Сенсорная комната\IMG_0666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32" r="4791" b="46748"/>
          <a:stretch/>
        </p:blipFill>
        <p:spPr bwMode="auto">
          <a:xfrm>
            <a:off x="6588224" y="3861049"/>
            <a:ext cx="1520352" cy="143961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Пользователь\Pictures\Saved Pictures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3" name="Группа 2"/>
          <p:cNvGrpSpPr>
            <a:grpSpLocks/>
          </p:cNvGrpSpPr>
          <p:nvPr/>
        </p:nvGrpSpPr>
        <p:grpSpPr bwMode="auto">
          <a:xfrm>
            <a:off x="-134938" y="-234950"/>
            <a:ext cx="2655888" cy="2127250"/>
            <a:chOff x="-135013" y="-235534"/>
            <a:chExt cx="2655293" cy="2127251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-105" y="-584"/>
              <a:ext cx="2520385" cy="1657351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21121" t="3946" r="56467" b="63892"/>
            <a:stretch>
              <a:fillRect/>
            </a:stretch>
          </p:blipFill>
          <p:spPr bwMode="auto">
            <a:xfrm rot="-2879163">
              <a:off x="-92151" y="-278396"/>
              <a:ext cx="2127251" cy="2212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Прямоугольник 1"/>
          <p:cNvSpPr/>
          <p:nvPr/>
        </p:nvSpPr>
        <p:spPr>
          <a:xfrm>
            <a:off x="1259632" y="2204864"/>
            <a:ext cx="64807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/>
            <a:r>
              <a:rPr lang="ru-RU" sz="2400" b="1" dirty="0">
                <a:solidFill>
                  <a:schemeClr val="bg1"/>
                </a:solidFill>
              </a:rPr>
              <a:t>Сухой интерактивный бассейн с подсветкой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43608" y="2708920"/>
            <a:ext cx="559752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dirty="0">
                <a:solidFill>
                  <a:schemeClr val="bg1"/>
                </a:solidFill>
              </a:rPr>
              <a:t>Снижение уровня психоэмоционального напряжения. </a:t>
            </a:r>
          </a:p>
          <a:p>
            <a:pPr>
              <a:buFont typeface="Wingdings" pitchFamily="2" charset="2"/>
              <a:buChar char="Ø"/>
            </a:pPr>
            <a:r>
              <a:rPr lang="ru-RU" dirty="0">
                <a:solidFill>
                  <a:schemeClr val="bg1"/>
                </a:solidFill>
              </a:rPr>
              <a:t>Снижение двигательного тонуса. Регуляция мышечного напряжения.</a:t>
            </a:r>
          </a:p>
          <a:p>
            <a:pPr>
              <a:buFont typeface="Wingdings" pitchFamily="2" charset="2"/>
              <a:buChar char="Ø"/>
            </a:pPr>
            <a:r>
              <a:rPr lang="ru-RU" dirty="0">
                <a:solidFill>
                  <a:schemeClr val="bg1"/>
                </a:solidFill>
              </a:rPr>
              <a:t>Развитие: </a:t>
            </a:r>
          </a:p>
          <a:p>
            <a:r>
              <a:rPr lang="ru-RU" dirty="0">
                <a:solidFill>
                  <a:schemeClr val="bg1"/>
                </a:solidFill>
              </a:rPr>
              <a:t>-кинестетической и тактильной чувствительности;</a:t>
            </a:r>
          </a:p>
          <a:p>
            <a:r>
              <a:rPr lang="ru-RU" dirty="0">
                <a:solidFill>
                  <a:schemeClr val="bg1"/>
                </a:solidFill>
              </a:rPr>
              <a:t>-образа тела;</a:t>
            </a:r>
          </a:p>
          <a:p>
            <a:r>
              <a:rPr lang="ru-RU" dirty="0">
                <a:solidFill>
                  <a:schemeClr val="bg1"/>
                </a:solidFill>
              </a:rPr>
              <a:t>-пространственных восприятий и представлений;</a:t>
            </a:r>
          </a:p>
          <a:p>
            <a:r>
              <a:rPr lang="ru-RU" dirty="0">
                <a:solidFill>
                  <a:schemeClr val="bg1"/>
                </a:solidFill>
              </a:rPr>
              <a:t>-</a:t>
            </a:r>
            <a:r>
              <a:rPr lang="ru-RU" dirty="0" err="1">
                <a:solidFill>
                  <a:schemeClr val="bg1"/>
                </a:solidFill>
              </a:rPr>
              <a:t>проприоцептивной</a:t>
            </a:r>
            <a:r>
              <a:rPr lang="ru-RU" dirty="0">
                <a:solidFill>
                  <a:schemeClr val="bg1"/>
                </a:solidFill>
              </a:rPr>
              <a:t> чувствительности.</a:t>
            </a:r>
          </a:p>
          <a:p>
            <a:pPr>
              <a:buFont typeface="Wingdings" pitchFamily="2" charset="2"/>
              <a:buChar char="Ø"/>
            </a:pPr>
            <a:r>
              <a:rPr lang="ru-RU" dirty="0">
                <a:solidFill>
                  <a:schemeClr val="bg1"/>
                </a:solidFill>
              </a:rPr>
              <a:t>Коррекция уровня тревожности, агрессивности.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195876" y="404664"/>
            <a:ext cx="5251566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dirty="0" smtClean="0">
                <a:solidFill>
                  <a:schemeClr val="bg1"/>
                </a:solidFill>
              </a:rPr>
              <a:t>Цель использования </a:t>
            </a:r>
          </a:p>
          <a:p>
            <a:pPr algn="ctr"/>
            <a:r>
              <a:rPr lang="ru-RU" sz="4400" dirty="0" smtClean="0">
                <a:solidFill>
                  <a:schemeClr val="bg1"/>
                </a:solidFill>
              </a:rPr>
              <a:t>оборудования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9" name="Рисунок 8" descr="C:\Users\Пользователь\Desktop\СЕНСОРНАЯ КОМНАТА\IMG_068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4509120"/>
            <a:ext cx="2497936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Users\Пользователь\Pictures\Saved Pictures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3" name="Группа 2"/>
          <p:cNvGrpSpPr>
            <a:grpSpLocks/>
          </p:cNvGrpSpPr>
          <p:nvPr/>
        </p:nvGrpSpPr>
        <p:grpSpPr bwMode="auto">
          <a:xfrm>
            <a:off x="-134938" y="-234950"/>
            <a:ext cx="2655888" cy="2127250"/>
            <a:chOff x="-135013" y="-235534"/>
            <a:chExt cx="2655293" cy="2127251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-105" y="-584"/>
              <a:ext cx="2520385" cy="1657351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21121" t="3946" r="56467" b="63892"/>
            <a:stretch>
              <a:fillRect/>
            </a:stretch>
          </p:blipFill>
          <p:spPr bwMode="auto">
            <a:xfrm rot="-2879163">
              <a:off x="-92151" y="-278396"/>
              <a:ext cx="2127251" cy="2212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Прямоугольник 1"/>
          <p:cNvSpPr/>
          <p:nvPr/>
        </p:nvSpPr>
        <p:spPr>
          <a:xfrm>
            <a:off x="971600" y="1700808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/>
            <a:r>
              <a:rPr lang="ru-RU" sz="2400" b="1" dirty="0">
                <a:solidFill>
                  <a:schemeClr val="bg1"/>
                </a:solidFill>
              </a:rPr>
              <a:t>Фонтан</a:t>
            </a:r>
          </a:p>
          <a:p>
            <a:pPr marL="285750" indent="-285750">
              <a:buFont typeface="Arial" pitchFamily="34" charset="0"/>
              <a:buChar char="•"/>
            </a:pP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63688" y="332656"/>
            <a:ext cx="626469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solidFill>
                  <a:schemeClr val="bg1"/>
                </a:solidFill>
              </a:rPr>
              <a:t>Цель использования </a:t>
            </a:r>
          </a:p>
          <a:p>
            <a:pPr algn="ctr"/>
            <a:r>
              <a:rPr lang="ru-RU" sz="4400" dirty="0" smtClean="0">
                <a:solidFill>
                  <a:schemeClr val="bg1"/>
                </a:solidFill>
              </a:rPr>
              <a:t>оборудования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8" name="Рисунок 7" descr="C:\Users\Пользователь\Desktop\СЕНСОРНАЯ КОМНАТА\IMG_0678.JPG"/>
          <p:cNvPicPr/>
          <p:nvPr/>
        </p:nvPicPr>
        <p:blipFill>
          <a:blip r:embed="rId4" cstate="print"/>
          <a:srcRect l="6844" r="10642"/>
          <a:stretch>
            <a:fillRect/>
          </a:stretch>
        </p:blipFill>
        <p:spPr bwMode="auto">
          <a:xfrm rot="361969">
            <a:off x="6840774" y="1573401"/>
            <a:ext cx="1800200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827584" y="2060848"/>
            <a:ext cx="604867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Снижение уровня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психоэмоционального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 напряжения.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Развитие: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-зрительного восприятия;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-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цветовосприятия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Активизация внимания.</a:t>
            </a:r>
          </a:p>
          <a:p>
            <a:pPr eaLnBrk="0" hangingPunct="0">
              <a:buFont typeface="Wingdings" pitchFamily="2" charset="2"/>
              <a:buChar char="Ø"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Релаксация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923928" y="3789041"/>
            <a:ext cx="33325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/>
            <a:r>
              <a:rPr lang="ru-RU" sz="2400" b="1" dirty="0" smtClean="0">
                <a:solidFill>
                  <a:schemeClr val="bg1"/>
                </a:solidFill>
              </a:rPr>
              <a:t>Соляная лампа «Чаша»</a:t>
            </a:r>
          </a:p>
          <a:p>
            <a:pPr marL="285750" indent="-285750"/>
            <a:endParaRPr lang="ru-RU" sz="2400" b="1" dirty="0" smtClean="0">
              <a:solidFill>
                <a:schemeClr val="bg1"/>
              </a:solidFill>
            </a:endParaRPr>
          </a:p>
          <a:p>
            <a:pPr marL="285750" indent="-285750"/>
            <a:endParaRPr lang="ru-RU" sz="2400" b="1" dirty="0" smtClean="0">
              <a:solidFill>
                <a:schemeClr val="bg1"/>
              </a:solidFill>
            </a:endParaRPr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771800" y="4154597"/>
            <a:ext cx="619167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Коктейль классической солевой лампы и эффекта Огненной Чаши. </a:t>
            </a:r>
            <a:endParaRPr kumimoji="0" lang="ru-RU" b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Calibri" pitchFamily="34" charset="0"/>
                <a:cs typeface="Arial" pitchFamily="34" charset="0"/>
              </a:rPr>
              <a:t>Эффективно нормализуют нарушенные процессы в организме. Лечебные свойства соляных ламп основаны на ионизации воздуха и насыщении его микрочастицами соли и сопутствующих природных минералов</a:t>
            </a:r>
            <a:r>
              <a:rPr kumimoji="0" lang="ru-RU" b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cs typeface="Arial" pitchFamily="34" charset="0"/>
              </a:rPr>
              <a:t> </a:t>
            </a:r>
          </a:p>
        </p:txBody>
      </p:sp>
      <p:pic>
        <p:nvPicPr>
          <p:cNvPr id="25606" name="Picture 6" descr="Cолевые лампы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291538">
            <a:off x="1165937" y="4606707"/>
            <a:ext cx="1379397" cy="1379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24554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Users\Пользователь\Pictures\Saved Pictures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3" name="Группа 2"/>
          <p:cNvGrpSpPr>
            <a:grpSpLocks/>
          </p:cNvGrpSpPr>
          <p:nvPr/>
        </p:nvGrpSpPr>
        <p:grpSpPr bwMode="auto">
          <a:xfrm>
            <a:off x="-134938" y="-234950"/>
            <a:ext cx="2655888" cy="2127250"/>
            <a:chOff x="-135013" y="-235534"/>
            <a:chExt cx="2655293" cy="2127251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-105" y="-584"/>
              <a:ext cx="2520385" cy="1657351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21121" t="3946" r="56467" b="63892"/>
            <a:stretch>
              <a:fillRect/>
            </a:stretch>
          </p:blipFill>
          <p:spPr bwMode="auto">
            <a:xfrm rot="-2879163">
              <a:off x="-92151" y="-278396"/>
              <a:ext cx="2127251" cy="2212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Прямоугольник 1"/>
          <p:cNvSpPr/>
          <p:nvPr/>
        </p:nvSpPr>
        <p:spPr>
          <a:xfrm>
            <a:off x="971600" y="1772816"/>
            <a:ext cx="727280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/>
            <a:r>
              <a:rPr lang="ru-RU" sz="2400" b="1" dirty="0" smtClean="0">
                <a:solidFill>
                  <a:schemeClr val="bg1"/>
                </a:solidFill>
              </a:rPr>
              <a:t>Музыкальный центр</a:t>
            </a:r>
            <a:endParaRPr lang="ru-RU" sz="2400" b="1" dirty="0">
              <a:solidFill>
                <a:schemeClr val="bg1"/>
              </a:solidFill>
            </a:endParaRPr>
          </a:p>
          <a:p>
            <a:pPr marL="285750" indent="-285750"/>
            <a:r>
              <a:rPr lang="ru-RU" dirty="0">
                <a:solidFill>
                  <a:schemeClr val="bg1"/>
                </a:solidFill>
              </a:rPr>
              <a:t>Набор С</a:t>
            </a:r>
            <a:r>
              <a:rPr lang="en-US" dirty="0">
                <a:solidFill>
                  <a:schemeClr val="bg1"/>
                </a:solidFill>
              </a:rPr>
              <a:t>D </a:t>
            </a:r>
            <a:r>
              <a:rPr lang="ru-RU" dirty="0">
                <a:solidFill>
                  <a:schemeClr val="bg1"/>
                </a:solidFill>
              </a:rPr>
              <a:t>дисков для </a:t>
            </a:r>
            <a:r>
              <a:rPr lang="ru-RU" dirty="0" smtClean="0">
                <a:solidFill>
                  <a:schemeClr val="bg1"/>
                </a:solidFill>
              </a:rPr>
              <a:t>релаксации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</a:rPr>
              <a:t>Обогащение восприятия и воображения.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</a:rPr>
              <a:t>Создание психологического комфорта.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</a:rPr>
              <a:t>Релаксация: воздействие слуховых образов.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</a:rPr>
              <a:t>Снижение нервно-психического и эмоционального напряжения.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</a:rPr>
              <a:t>Активизация двигательной активности.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</a:rPr>
              <a:t>Формирование навыков </a:t>
            </a:r>
            <a:r>
              <a:rPr lang="ru-RU" dirty="0" err="1" smtClean="0">
                <a:solidFill>
                  <a:schemeClr val="bg1"/>
                </a:solidFill>
              </a:rPr>
              <a:t>саморегуляции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</a:p>
          <a:p>
            <a:pPr marL="285750" indent="-285750">
              <a:buFont typeface="Arial" pitchFamily="34" charset="0"/>
              <a:buChar char="•"/>
            </a:pPr>
            <a:endParaRPr lang="ru-RU" dirty="0" smtClean="0">
              <a:solidFill>
                <a:schemeClr val="bg1"/>
              </a:solidFill>
            </a:endParaRPr>
          </a:p>
          <a:p>
            <a:pPr marL="285750" indent="-285750"/>
            <a:r>
              <a:rPr lang="ru-RU" sz="2400" b="1" dirty="0" smtClean="0">
                <a:solidFill>
                  <a:schemeClr val="bg1"/>
                </a:solidFill>
              </a:rPr>
              <a:t>Комплект </a:t>
            </a:r>
            <a:r>
              <a:rPr lang="ru-RU" sz="2400" b="1" dirty="0">
                <a:solidFill>
                  <a:schemeClr val="bg1"/>
                </a:solidFill>
              </a:rPr>
              <a:t>светонепроницаемых штор </a:t>
            </a:r>
            <a:endParaRPr lang="ru-RU" sz="2400" b="1" dirty="0" smtClean="0">
              <a:solidFill>
                <a:schemeClr val="bg1"/>
              </a:solidFill>
            </a:endParaRPr>
          </a:p>
          <a:p>
            <a:pPr marL="285750" indent="-285750"/>
            <a:r>
              <a:rPr lang="ru-RU" sz="2400" b="1" dirty="0" smtClean="0">
                <a:solidFill>
                  <a:schemeClr val="bg1"/>
                </a:solidFill>
              </a:rPr>
              <a:t>«</a:t>
            </a:r>
            <a:r>
              <a:rPr lang="ru-RU" sz="2400" b="1" dirty="0" err="1">
                <a:solidFill>
                  <a:schemeClr val="bg1"/>
                </a:solidFill>
              </a:rPr>
              <a:t>Блэкаут</a:t>
            </a:r>
            <a:r>
              <a:rPr lang="ru-RU" sz="2400" b="1" dirty="0">
                <a:solidFill>
                  <a:schemeClr val="bg1"/>
                </a:solidFill>
              </a:rPr>
              <a:t>»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</a:rPr>
              <a:t>Создание психотерапевтического пространства.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</a:rPr>
              <a:t>Развитие: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-воображения;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-восприятия пространства.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</a:rPr>
              <a:t>Релаксация.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07704" y="260648"/>
            <a:ext cx="619268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solidFill>
                  <a:schemeClr val="bg1"/>
                </a:solidFill>
              </a:rPr>
              <a:t>Цель использования </a:t>
            </a:r>
          </a:p>
          <a:p>
            <a:pPr algn="ctr"/>
            <a:r>
              <a:rPr lang="ru-RU" sz="4400" dirty="0" smtClean="0">
                <a:solidFill>
                  <a:schemeClr val="bg1"/>
                </a:solidFill>
              </a:rPr>
              <a:t>оборудования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5122" name="Picture 2" descr="Картинки по запросу светонепроницаемые штор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6015" y="5587854"/>
            <a:ext cx="1346621" cy="1008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Картинки по запросу светонепроницаемые шторы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4949" y="4293096"/>
            <a:ext cx="1890910" cy="1416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Картинки по запросу музыкальный центр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8634">
            <a:off x="6864949" y="1792709"/>
            <a:ext cx="1890910" cy="1267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4554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Users\Пользователь\Pictures\Saved Pictures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3" name="Группа 2"/>
          <p:cNvGrpSpPr>
            <a:grpSpLocks/>
          </p:cNvGrpSpPr>
          <p:nvPr/>
        </p:nvGrpSpPr>
        <p:grpSpPr bwMode="auto">
          <a:xfrm>
            <a:off x="-134938" y="-234950"/>
            <a:ext cx="2655888" cy="2127250"/>
            <a:chOff x="-135013" y="-235534"/>
            <a:chExt cx="2655293" cy="2127251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-105" y="-584"/>
              <a:ext cx="2520385" cy="1657351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21121" t="3946" r="56467" b="63892"/>
            <a:stretch>
              <a:fillRect/>
            </a:stretch>
          </p:blipFill>
          <p:spPr bwMode="auto">
            <a:xfrm rot="-2879163">
              <a:off x="-92151" y="-278396"/>
              <a:ext cx="2127251" cy="2212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Прямоугольник 1"/>
          <p:cNvSpPr/>
          <p:nvPr/>
        </p:nvSpPr>
        <p:spPr>
          <a:xfrm>
            <a:off x="2286000" y="185934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endParaRPr lang="ru-RU" dirty="0">
              <a:solidFill>
                <a:schemeClr val="bg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99592" y="1700808"/>
            <a:ext cx="7704856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chemeClr val="bg1"/>
                </a:solidFill>
              </a:rPr>
              <a:t>Цветодинамичные</a:t>
            </a:r>
            <a:r>
              <a:rPr lang="ru-RU" b="1" dirty="0" smtClean="0">
                <a:solidFill>
                  <a:schemeClr val="bg1"/>
                </a:solidFill>
              </a:rPr>
              <a:t> светильники </a:t>
            </a:r>
            <a:r>
              <a:rPr lang="ru-RU" sz="2400" b="1" dirty="0" smtClean="0">
                <a:solidFill>
                  <a:schemeClr val="bg1"/>
                </a:solidFill>
              </a:rPr>
              <a:t>«Жар-птица»</a:t>
            </a:r>
            <a:r>
              <a:rPr lang="ru-RU" sz="2400" b="1" dirty="0" smtClean="0"/>
              <a:t>  </a:t>
            </a:r>
            <a:r>
              <a:rPr lang="ru-RU" sz="2400" b="1" dirty="0" smtClean="0">
                <a:solidFill>
                  <a:schemeClr val="bg1"/>
                </a:solidFill>
              </a:rPr>
              <a:t>и «Шар»</a:t>
            </a:r>
          </a:p>
          <a:p>
            <a:r>
              <a:rPr lang="ru-RU" sz="2400" b="1" dirty="0" smtClean="0">
                <a:solidFill>
                  <a:schemeClr val="bg1"/>
                </a:solidFill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</a:rPr>
              <a:t>Снижение уровня </a:t>
            </a:r>
            <a:r>
              <a:rPr lang="ru-RU" dirty="0" err="1" smtClean="0">
                <a:solidFill>
                  <a:schemeClr val="bg1"/>
                </a:solidFill>
              </a:rPr>
              <a:t>психоэмоционального</a:t>
            </a:r>
            <a:r>
              <a:rPr lang="ru-RU" dirty="0" smtClean="0">
                <a:solidFill>
                  <a:schemeClr val="bg1"/>
                </a:solidFill>
              </a:rPr>
              <a:t> напряжения.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</a:rPr>
              <a:t>Развитие: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-зрительного восприятия;</a:t>
            </a:r>
          </a:p>
          <a:p>
            <a:r>
              <a:rPr lang="ru-RU" dirty="0" smtClean="0">
                <a:solidFill>
                  <a:schemeClr val="bg1"/>
                </a:solidFill>
                <a:latin typeface="+mn-lt"/>
                <a:ea typeface="Times New Roman" pitchFamily="18" charset="0"/>
                <a:cs typeface="Times New Roman" pitchFamily="18" charset="0"/>
              </a:rPr>
              <a:t>- воображения;</a:t>
            </a:r>
            <a:endParaRPr lang="ru-RU" dirty="0" smtClean="0">
              <a:solidFill>
                <a:schemeClr val="bg1"/>
              </a:solidFill>
            </a:endParaRPr>
          </a:p>
          <a:p>
            <a:pPr lvl="0"/>
            <a:r>
              <a:rPr lang="ru-RU" dirty="0" smtClean="0">
                <a:solidFill>
                  <a:schemeClr val="bg1"/>
                </a:solidFill>
              </a:rPr>
              <a:t>-</a:t>
            </a:r>
            <a:r>
              <a:rPr lang="ru-RU" dirty="0" err="1" smtClean="0">
                <a:solidFill>
                  <a:schemeClr val="bg1"/>
                </a:solidFill>
              </a:rPr>
              <a:t>цветовосприятия</a:t>
            </a:r>
            <a:r>
              <a:rPr lang="ru-RU" dirty="0" smtClean="0">
                <a:solidFill>
                  <a:schemeClr val="bg1"/>
                </a:solidFill>
              </a:rPr>
              <a:t>;</a:t>
            </a:r>
          </a:p>
          <a:p>
            <a:pPr lvl="0"/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+mn-lt"/>
                <a:ea typeface="Times New Roman" pitchFamily="18" charset="0"/>
                <a:cs typeface="Times New Roman" pitchFamily="18" charset="0"/>
              </a:rPr>
              <a:t>-ориентировки в пространстве</a:t>
            </a:r>
            <a:endParaRPr lang="ru-RU" dirty="0" smtClean="0">
              <a:solidFill>
                <a:schemeClr val="bg1"/>
              </a:solidFill>
            </a:endParaRPr>
          </a:p>
          <a:p>
            <a:pPr lvl="0"/>
            <a:r>
              <a:rPr lang="ru-RU" dirty="0" smtClean="0">
                <a:solidFill>
                  <a:schemeClr val="bg1"/>
                </a:solidFill>
                <a:latin typeface="+mn-lt"/>
                <a:ea typeface="Times New Roman" pitchFamily="18" charset="0"/>
                <a:cs typeface="Times New Roman" pitchFamily="18" charset="0"/>
              </a:rPr>
              <a:t>-познавательной сферы;</a:t>
            </a:r>
            <a:endParaRPr lang="ru-RU" dirty="0" smtClean="0">
              <a:solidFill>
                <a:schemeClr val="bg1"/>
              </a:solidFill>
              <a:latin typeface="+mn-lt"/>
              <a:cs typeface="Arial" pitchFamily="34" charset="0"/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-активизация внимания.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</a:rPr>
              <a:t>Релаксация: воздействие зрительных образов. </a:t>
            </a:r>
          </a:p>
          <a:p>
            <a:pPr lvl="0" eaLnBrk="0" hangingPunct="0">
              <a:buFont typeface="Wingdings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</a:rPr>
              <a:t>Создания визуальных эффектов.</a:t>
            </a:r>
          </a:p>
          <a:p>
            <a:pPr lvl="0" eaLnBrk="0" hangingPunct="0">
              <a:buFont typeface="Wingdings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  <a:latin typeface="+mn-lt"/>
                <a:ea typeface="Times New Roman" pitchFamily="18" charset="0"/>
                <a:cs typeface="Times New Roman" pitchFamily="18" charset="0"/>
              </a:rPr>
              <a:t> Создание психологического комфорта.</a:t>
            </a:r>
            <a:endParaRPr lang="ru-RU" dirty="0" smtClean="0">
              <a:solidFill>
                <a:schemeClr val="bg1"/>
              </a:solidFill>
              <a:latin typeface="+mn-lt"/>
              <a:cs typeface="Arial" pitchFamily="34" charset="0"/>
            </a:endParaRPr>
          </a:p>
          <a:p>
            <a:pPr lvl="0" eaLnBrk="0" hangingPunct="0">
              <a:buFont typeface="Wingdings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  <a:latin typeface="+mn-lt"/>
                <a:ea typeface="Times New Roman" pitchFamily="18" charset="0"/>
                <a:cs typeface="Times New Roman" pitchFamily="18" charset="0"/>
              </a:rPr>
              <a:t>Снижение уровня тревожности.</a:t>
            </a:r>
            <a:endParaRPr lang="ru-RU" dirty="0" smtClean="0">
              <a:solidFill>
                <a:schemeClr val="bg1"/>
              </a:solidFill>
              <a:latin typeface="+mn-lt"/>
              <a:cs typeface="Arial" pitchFamily="34" charset="0"/>
            </a:endParaRPr>
          </a:p>
          <a:p>
            <a:pPr lvl="0" eaLnBrk="0" hangingPunct="0">
              <a:buFont typeface="Wingdings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  <a:latin typeface="+mn-lt"/>
                <a:ea typeface="Times New Roman" pitchFamily="18" charset="0"/>
                <a:cs typeface="Times New Roman" pitchFamily="18" charset="0"/>
              </a:rPr>
              <a:t>Коррекция страхов.</a:t>
            </a:r>
            <a:endParaRPr lang="ru-RU" dirty="0" smtClean="0">
              <a:solidFill>
                <a:schemeClr val="bg1"/>
              </a:solidFill>
              <a:latin typeface="+mn-lt"/>
              <a:ea typeface="Times New Roman" pitchFamily="18" charset="0"/>
              <a:cs typeface="Arial" pitchFamily="34" charset="0"/>
            </a:endParaRPr>
          </a:p>
          <a:p>
            <a:endParaRPr lang="ru-RU" dirty="0" smtClean="0">
              <a:solidFill>
                <a:schemeClr val="bg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ru-RU" dirty="0" smtClean="0">
              <a:solidFill>
                <a:schemeClr val="bg1"/>
              </a:solidFill>
            </a:endParaRP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1763688" y="1568842"/>
            <a:ext cx="738031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15616" y="188640"/>
            <a:ext cx="71287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</a:rPr>
              <a:t>Цель использования </a:t>
            </a:r>
          </a:p>
          <a:p>
            <a:pPr algn="ctr"/>
            <a:r>
              <a:rPr lang="ru-RU" sz="4000" dirty="0" smtClean="0">
                <a:solidFill>
                  <a:schemeClr val="bg1"/>
                </a:solidFill>
              </a:rPr>
              <a:t>оборудования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16" name="Рисунок 15" descr="zhar-ptitsa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6256" y="2348880"/>
            <a:ext cx="1998980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http://cdn.st100sp.com/pictures/022938812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1028">
            <a:off x="6403099" y="4256474"/>
            <a:ext cx="1483196" cy="1430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24554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Users\Пользователь\Pictures\Saved Pictures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3" name="Группа 2"/>
          <p:cNvGrpSpPr>
            <a:grpSpLocks/>
          </p:cNvGrpSpPr>
          <p:nvPr/>
        </p:nvGrpSpPr>
        <p:grpSpPr bwMode="auto">
          <a:xfrm>
            <a:off x="-134938" y="-234950"/>
            <a:ext cx="2655888" cy="2127250"/>
            <a:chOff x="-135013" y="-235534"/>
            <a:chExt cx="2655293" cy="2127251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-105" y="-584"/>
              <a:ext cx="2520385" cy="1657351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21121" t="3946" r="56467" b="63892"/>
            <a:stretch>
              <a:fillRect/>
            </a:stretch>
          </p:blipFill>
          <p:spPr bwMode="auto">
            <a:xfrm rot="-2879163">
              <a:off x="-92151" y="-278396"/>
              <a:ext cx="2127251" cy="2212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Прямоугольник 6"/>
          <p:cNvSpPr/>
          <p:nvPr/>
        </p:nvSpPr>
        <p:spPr>
          <a:xfrm>
            <a:off x="1043608" y="1844824"/>
            <a:ext cx="74888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Воздушно-пузырьковые колонны «Сенсорный дуэт» с мягкой платформой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043608" y="2996952"/>
            <a:ext cx="543609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Снижение уровня </a:t>
            </a:r>
            <a:r>
              <a:rPr lang="ru-RU" dirty="0" err="1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психоэмоционального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напряжения.</a:t>
            </a:r>
            <a:endParaRPr lang="ru-RU" sz="105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 eaLnBrk="0" hangingPunct="0">
              <a:buFont typeface="Wingdings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Развитие:</a:t>
            </a:r>
            <a:endParaRPr lang="ru-RU" sz="105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eaLnBrk="0" hangingPunct="0"/>
            <a:r>
              <a:rPr lang="ru-RU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-зрительного восприятия;</a:t>
            </a:r>
            <a:endParaRPr lang="ru-RU" sz="105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eaLnBrk="0" hangingPunct="0"/>
            <a:r>
              <a:rPr lang="ru-RU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</a:t>
            </a:r>
            <a:r>
              <a:rPr lang="ru-RU" dirty="0" err="1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цветовосприятия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;</a:t>
            </a:r>
            <a:endParaRPr lang="ru-RU" sz="105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eaLnBrk="0" hangingPunct="0"/>
            <a:r>
              <a:rPr lang="ru-RU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-тактильного восприятия.</a:t>
            </a:r>
            <a:endParaRPr lang="ru-RU" sz="105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 eaLnBrk="0" hangingPunct="0">
              <a:buFont typeface="Wingdings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Активизация внимания.</a:t>
            </a:r>
          </a:p>
          <a:p>
            <a:pPr marL="285750" lvl="0" indent="-285750" eaLnBrk="0" hangingPunct="0">
              <a:buFont typeface="Wingdings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Релаксация в процессе представления образов.</a:t>
            </a:r>
            <a:r>
              <a:rPr lang="ru-RU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03648" y="260648"/>
            <a:ext cx="712879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solidFill>
                  <a:schemeClr val="bg1"/>
                </a:solidFill>
              </a:rPr>
              <a:t>Цель использования </a:t>
            </a:r>
          </a:p>
          <a:p>
            <a:pPr algn="ctr"/>
            <a:r>
              <a:rPr lang="ru-RU" sz="4400" dirty="0" smtClean="0">
                <a:solidFill>
                  <a:schemeClr val="bg1"/>
                </a:solidFill>
              </a:rPr>
              <a:t>оборудования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9" name="Рисунок 8" descr="C:\Users\Пользователь\Desktop\СЕНСОРНАЯ КОМНАТА\IMG_067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79704" y="2780929"/>
            <a:ext cx="2052736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Users\Пользователь\Pictures\Saved Pictures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502" y="31070"/>
            <a:ext cx="9144000" cy="6858000"/>
          </a:xfrm>
          <a:prstGeom prst="rect">
            <a:avLst/>
          </a:prstGeom>
          <a:noFill/>
        </p:spPr>
      </p:pic>
      <p:grpSp>
        <p:nvGrpSpPr>
          <p:cNvPr id="3" name="Группа 2"/>
          <p:cNvGrpSpPr>
            <a:grpSpLocks/>
          </p:cNvGrpSpPr>
          <p:nvPr/>
        </p:nvGrpSpPr>
        <p:grpSpPr bwMode="auto">
          <a:xfrm>
            <a:off x="-67469" y="33340"/>
            <a:ext cx="2655888" cy="2127250"/>
            <a:chOff x="-135013" y="-235534"/>
            <a:chExt cx="2655293" cy="2127251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-105" y="-584"/>
              <a:ext cx="2520385" cy="1657351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21121" t="3946" r="56467" b="63892"/>
            <a:stretch>
              <a:fillRect/>
            </a:stretch>
          </p:blipFill>
          <p:spPr bwMode="auto">
            <a:xfrm rot="-2879163">
              <a:off x="-92151" y="-278396"/>
              <a:ext cx="2127251" cy="2212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Прямоугольник 7"/>
          <p:cNvSpPr/>
          <p:nvPr/>
        </p:nvSpPr>
        <p:spPr>
          <a:xfrm>
            <a:off x="755576" y="1924873"/>
            <a:ext cx="61206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Подвесной модуль «Разноцветная гроза»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025819" y="268290"/>
            <a:ext cx="734851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>
                <a:solidFill>
                  <a:schemeClr val="bg1"/>
                </a:solidFill>
              </a:rPr>
              <a:t>Цель использования </a:t>
            </a:r>
          </a:p>
          <a:p>
            <a:pPr algn="ctr"/>
            <a:r>
              <a:rPr lang="ru-RU" sz="4400" dirty="0">
                <a:solidFill>
                  <a:schemeClr val="bg1"/>
                </a:solidFill>
              </a:rPr>
              <a:t>оборудования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025819" y="2514920"/>
            <a:ext cx="742116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Calibri"/>
                <a:ea typeface="Calibri"/>
                <a:cs typeface="Times New Roman"/>
              </a:rPr>
              <a:t>Модуль </a:t>
            </a:r>
            <a:r>
              <a:rPr lang="ru-RU" dirty="0">
                <a:solidFill>
                  <a:schemeClr val="bg1"/>
                </a:solidFill>
                <a:latin typeface="Calibri"/>
                <a:ea typeface="Calibri"/>
                <a:cs typeface="Times New Roman"/>
              </a:rPr>
              <a:t>предназначен для создания релаксационного и активационного светового эффекта в сенсорных </a:t>
            </a:r>
            <a:r>
              <a:rPr lang="ru-RU" dirty="0" smtClean="0">
                <a:solidFill>
                  <a:schemeClr val="bg1"/>
                </a:solidFill>
                <a:latin typeface="Calibri"/>
                <a:ea typeface="Calibri"/>
                <a:cs typeface="Times New Roman"/>
              </a:rPr>
              <a:t>комнатах.</a:t>
            </a:r>
          </a:p>
          <a:p>
            <a:r>
              <a:rPr lang="ru-RU" dirty="0" smtClean="0">
                <a:solidFill>
                  <a:schemeClr val="bg1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dirty="0">
                <a:solidFill>
                  <a:schemeClr val="bg1"/>
                </a:solidFill>
                <a:latin typeface="Calibri"/>
                <a:ea typeface="Calibri"/>
                <a:cs typeface="Times New Roman"/>
              </a:rPr>
              <a:t>Мягкие </a:t>
            </a:r>
            <a:r>
              <a:rPr lang="ru-RU" dirty="0" err="1">
                <a:solidFill>
                  <a:schemeClr val="bg1"/>
                </a:solidFill>
                <a:latin typeface="Calibri"/>
                <a:ea typeface="Calibri"/>
                <a:cs typeface="Times New Roman"/>
              </a:rPr>
              <a:t>фибероптические</a:t>
            </a:r>
            <a:r>
              <a:rPr lang="ru-RU" dirty="0">
                <a:solidFill>
                  <a:schemeClr val="bg1"/>
                </a:solidFill>
                <a:latin typeface="Calibri"/>
                <a:ea typeface="Calibri"/>
                <a:cs typeface="Times New Roman"/>
              </a:rPr>
              <a:t> волокна абсолютно безопасны, их можно перебирать, держать в руках, обматывать вокруг частей тела и т.п. Яркие, изменяющиеся цвета привлекают внимание, успокаивают. Модуль эффективен для детей со слабым зрением. </a:t>
            </a:r>
            <a:endParaRPr lang="ru-RU" dirty="0" smtClean="0">
              <a:solidFill>
                <a:schemeClr val="bg1"/>
              </a:solidFill>
              <a:latin typeface="Calibri"/>
              <a:ea typeface="Calibri"/>
              <a:cs typeface="Times New Roman"/>
            </a:endParaRPr>
          </a:p>
          <a:p>
            <a:r>
              <a:rPr lang="ru-RU" dirty="0" smtClean="0">
                <a:solidFill>
                  <a:schemeClr val="bg1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dirty="0">
                <a:solidFill>
                  <a:schemeClr val="bg1"/>
                </a:solidFill>
                <a:latin typeface="Calibri"/>
                <a:ea typeface="Calibri"/>
                <a:cs typeface="Times New Roman"/>
              </a:rPr>
              <a:t>Стимулирует зрительные и тактильные ощущения, снимает нервно- психическое и эмоциональное напряжение. Ребенок может представить, что это волшебный дождь, который смывает все страхи, обиды и переживания, а сидя под тучкой, ребенок может пофантазировать и помечтать.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2" name="Рисунок 11" descr="C:\Users\Пользователь\Desktop\СЕНСОРНАЯ КОМНАТА\IMG_066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6256" y="1096965"/>
            <a:ext cx="2128520" cy="1417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Users\Пользователь\Pictures\Saved Pictures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3" name="Группа 2"/>
          <p:cNvGrpSpPr>
            <a:grpSpLocks/>
          </p:cNvGrpSpPr>
          <p:nvPr/>
        </p:nvGrpSpPr>
        <p:grpSpPr bwMode="auto">
          <a:xfrm>
            <a:off x="-134938" y="-234950"/>
            <a:ext cx="2655888" cy="2127250"/>
            <a:chOff x="-135013" y="-235534"/>
            <a:chExt cx="2655293" cy="2127251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-105" y="-584"/>
              <a:ext cx="2520385" cy="1657351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21121" t="3946" r="56467" b="63892"/>
            <a:stretch>
              <a:fillRect/>
            </a:stretch>
          </p:blipFill>
          <p:spPr bwMode="auto">
            <a:xfrm rot="-2879163">
              <a:off x="-92151" y="-278396"/>
              <a:ext cx="2127251" cy="2212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" name="Прямоугольник 5"/>
          <p:cNvSpPr/>
          <p:nvPr/>
        </p:nvSpPr>
        <p:spPr>
          <a:xfrm>
            <a:off x="827584" y="2036515"/>
            <a:ext cx="62646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Фиброптический</a:t>
            </a: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занавес </a:t>
            </a:r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подвижном карнизе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679104" y="332656"/>
            <a:ext cx="650280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>
                <a:solidFill>
                  <a:schemeClr val="bg1"/>
                </a:solidFill>
              </a:rPr>
              <a:t>Цель использования </a:t>
            </a:r>
          </a:p>
          <a:p>
            <a:pPr algn="ctr"/>
            <a:r>
              <a:rPr lang="ru-RU" sz="4400" dirty="0">
                <a:solidFill>
                  <a:schemeClr val="bg1"/>
                </a:solidFill>
              </a:rPr>
              <a:t>оборудования</a:t>
            </a:r>
          </a:p>
        </p:txBody>
      </p:sp>
      <p:pic>
        <p:nvPicPr>
          <p:cNvPr id="9" name="Рисунок 8" descr="http://www.reamed.org/assets/images/fibroopticheskoe/zanaves_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48264" y="1576886"/>
            <a:ext cx="1800200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971797" y="3284984"/>
            <a:ext cx="619184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Предназначен </a:t>
            </a:r>
            <a:r>
              <a:rPr lang="ru-RU" dirty="0">
                <a:solidFill>
                  <a:schemeClr val="bg1"/>
                </a:solidFill>
              </a:rPr>
              <a:t>привлекать внимание, успокаивать, концентрировать внимание, использовать в ходе релаксационных занятий, на тематических занятиях по сказочным сюжетам, волшебных историй и т.п. 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Нити </a:t>
            </a:r>
            <a:r>
              <a:rPr lang="ru-RU" dirty="0">
                <a:solidFill>
                  <a:schemeClr val="bg1"/>
                </a:solidFill>
              </a:rPr>
              <a:t>можно перебирать, держать, обматывать вокруг тела и рук. 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Данное </a:t>
            </a:r>
            <a:r>
              <a:rPr lang="ru-RU" dirty="0">
                <a:solidFill>
                  <a:schemeClr val="bg1"/>
                </a:solidFill>
              </a:rPr>
              <a:t>оборудование особенно полезно 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для стимуляции зрительного восприятия.</a:t>
            </a:r>
          </a:p>
        </p:txBody>
      </p:sp>
    </p:spTree>
    <p:extLst>
      <p:ext uri="{BB962C8B-B14F-4D97-AF65-F5344CB8AC3E}">
        <p14:creationId xmlns:p14="http://schemas.microsoft.com/office/powerpoint/2010/main" val="178053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Users\Пользователь\Pictures\Saved Pictures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397" y="0"/>
            <a:ext cx="9144000" cy="6858000"/>
          </a:xfrm>
          <a:prstGeom prst="rect">
            <a:avLst/>
          </a:prstGeom>
          <a:noFill/>
        </p:spPr>
      </p:pic>
      <p:grpSp>
        <p:nvGrpSpPr>
          <p:cNvPr id="3" name="Группа 2"/>
          <p:cNvGrpSpPr>
            <a:grpSpLocks/>
          </p:cNvGrpSpPr>
          <p:nvPr/>
        </p:nvGrpSpPr>
        <p:grpSpPr bwMode="auto">
          <a:xfrm>
            <a:off x="-134938" y="-234950"/>
            <a:ext cx="2655888" cy="2127250"/>
            <a:chOff x="-135013" y="-235534"/>
            <a:chExt cx="2655293" cy="2127251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-105" y="-584"/>
              <a:ext cx="2520385" cy="1657351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21121" t="3946" r="56467" b="63892"/>
            <a:stretch>
              <a:fillRect/>
            </a:stretch>
          </p:blipFill>
          <p:spPr bwMode="auto">
            <a:xfrm rot="-2879163">
              <a:off x="-92151" y="-278396"/>
              <a:ext cx="2127251" cy="2212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Прямоугольник 1"/>
          <p:cNvSpPr/>
          <p:nvPr/>
        </p:nvSpPr>
        <p:spPr>
          <a:xfrm>
            <a:off x="1260474" y="0"/>
            <a:ext cx="662389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>
                <a:solidFill>
                  <a:schemeClr val="bg1"/>
                </a:solidFill>
              </a:rPr>
              <a:t>Цель использования </a:t>
            </a:r>
          </a:p>
          <a:p>
            <a:pPr algn="ctr"/>
            <a:r>
              <a:rPr lang="ru-RU" sz="4400" dirty="0">
                <a:solidFill>
                  <a:schemeClr val="bg1"/>
                </a:solidFill>
              </a:rPr>
              <a:t>оборудования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48615" y="1703516"/>
            <a:ext cx="49153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Светодиодный шнур «</a:t>
            </a:r>
            <a:r>
              <a:rPr lang="ru-RU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Дюралайн</a:t>
            </a: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76325" y="2274838"/>
            <a:ext cx="588620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«Волшебная нить» со специальными световыми  эффектами используется для создания положительного эмоционального настроения, с помощью «нити» можно выкладывать на полу различные фигуры, необходимые для групповых и индивидуальных занятий:  светящиеся дорожки, ручейки, лабиринты и пр. Прибор способствует значительному повышению интереса детей  к занятиям в сенсорной комнате.  </a:t>
            </a: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2915816" y="4909811"/>
            <a:ext cx="6092209" cy="1246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Светильник «Фонтан света»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Созерцание «фонтана» способствует концентрации внимания,  вызывает положительные эмоции.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0" y="14478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Рисунок 12" descr="http://i.bigmir.net/img/dnevnik/uploads/2170842/851714/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6325" y="4902181"/>
            <a:ext cx="1678305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://files.cmlt.ru/getUserImage?id=4173092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99462">
            <a:off x="6609679" y="1244558"/>
            <a:ext cx="1886962" cy="12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8053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Users\Пользователь\Pictures\Saved Pictures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3" name="Группа 2"/>
          <p:cNvGrpSpPr>
            <a:grpSpLocks/>
          </p:cNvGrpSpPr>
          <p:nvPr/>
        </p:nvGrpSpPr>
        <p:grpSpPr bwMode="auto">
          <a:xfrm>
            <a:off x="-134938" y="-234950"/>
            <a:ext cx="2655888" cy="2127250"/>
            <a:chOff x="-135013" y="-235534"/>
            <a:chExt cx="2655293" cy="2127251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-105" y="-584"/>
              <a:ext cx="2520385" cy="1657351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21121" t="3946" r="56467" b="63892"/>
            <a:stretch>
              <a:fillRect/>
            </a:stretch>
          </p:blipFill>
          <p:spPr bwMode="auto">
            <a:xfrm rot="-2879163">
              <a:off x="-92151" y="-278396"/>
              <a:ext cx="2127251" cy="2212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Прямоугольник 1"/>
          <p:cNvSpPr/>
          <p:nvPr/>
        </p:nvSpPr>
        <p:spPr>
          <a:xfrm>
            <a:off x="1034677" y="404664"/>
            <a:ext cx="72008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>
                <a:solidFill>
                  <a:schemeClr val="bg1"/>
                </a:solidFill>
              </a:rPr>
              <a:t>Цель использования </a:t>
            </a:r>
          </a:p>
          <a:p>
            <a:pPr algn="ctr"/>
            <a:r>
              <a:rPr lang="ru-RU" sz="4400" dirty="0">
                <a:solidFill>
                  <a:schemeClr val="bg1"/>
                </a:solidFill>
              </a:rPr>
              <a:t>оборудования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53995" y="2140856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Панно «Кривое зеркало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63994" y="2780928"/>
            <a:ext cx="605627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Предназначено для групповых и индивидуальных занятий, игр и развлечений детей в возрасте от 3 лет. 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Панно </a:t>
            </a:r>
            <a:r>
              <a:rPr lang="ru-RU" dirty="0">
                <a:solidFill>
                  <a:schemeClr val="bg1"/>
                </a:solidFill>
              </a:rPr>
              <a:t>«Кривое зеркало» - это изогнутое зеркало вставленное в рамку. Зеркало сделано из небьющегося зеркального пластика. Двигаясь, меняя положение, ребенок видит, как меняются комната и размеры отдельных частей его тела: головы, глаз, рта, рук, туловища и т.д. 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И </a:t>
            </a:r>
            <a:r>
              <a:rPr lang="ru-RU" dirty="0">
                <a:solidFill>
                  <a:schemeClr val="bg1"/>
                </a:solidFill>
              </a:rPr>
              <a:t>если обычное зеркало отражает все как есть, то кривое зеркало искажает порой все вокруг до неузнаваемости, вносит в игру и занятие элемент необычности, неожиданности, сказочности.</a:t>
            </a:r>
          </a:p>
        </p:txBody>
      </p:sp>
      <p:pic>
        <p:nvPicPr>
          <p:cNvPr id="10" name="Рисунок 9" descr="C:\Users\Пользователь\Desktop\СЕНСОРНАЯ КОМНАТА\IMG_066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20272" y="1464918"/>
            <a:ext cx="1786890" cy="2275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8053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Группа 2"/>
          <p:cNvGrpSpPr>
            <a:grpSpLocks/>
          </p:cNvGrpSpPr>
          <p:nvPr/>
        </p:nvGrpSpPr>
        <p:grpSpPr bwMode="auto">
          <a:xfrm>
            <a:off x="0" y="-171400"/>
            <a:ext cx="2655888" cy="2127250"/>
            <a:chOff x="-135013" y="-235534"/>
            <a:chExt cx="2655293" cy="2127251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-105" y="-584"/>
              <a:ext cx="2520385" cy="1657351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3079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21121" t="3946" r="56467" b="63892"/>
            <a:stretch>
              <a:fillRect/>
            </a:stretch>
          </p:blipFill>
          <p:spPr bwMode="auto">
            <a:xfrm rot="-2879163">
              <a:off x="-92151" y="-278396"/>
              <a:ext cx="2127251" cy="2212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075" name="Прямоугольник 1"/>
          <p:cNvSpPr>
            <a:spLocks noChangeArrowheads="1"/>
          </p:cNvSpPr>
          <p:nvPr/>
        </p:nvSpPr>
        <p:spPr bwMode="auto">
          <a:xfrm>
            <a:off x="1116013" y="1989138"/>
            <a:ext cx="3836987" cy="378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Сенсорная комната </a:t>
            </a:r>
            <a:r>
              <a:rPr lang="ru-RU" alt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— это организованная особым образом окружающая среда, состоящая из множества различного рода стимуляторов, которые воздействуют на органы зрения, слуха, осязания, вестибулярные рецепторы</a:t>
            </a:r>
            <a:endParaRPr lang="ru-RU" alt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C:\Users\Пользователь\Desktop\СЕНСОРНАЯ КОМНАТА\IMG_067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3933056"/>
            <a:ext cx="1656184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Пользователь\Desktop\СЕНСОРНАЯ КОМНАТА\IMG_0679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338122">
            <a:off x="6140949" y="897087"/>
            <a:ext cx="1289707" cy="121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Пользователь\Desktop\СЕНСОРНАЯ КОМНАТА\IMG_0667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36096" y="4509120"/>
            <a:ext cx="1512168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Пользователь\Desktop\СЕНСОРНАЯ КОМНАТА\IMG_0665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69319">
            <a:off x="5463473" y="2604200"/>
            <a:ext cx="1624671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Жар-птица"/>
          <p:cNvPicPr/>
          <p:nvPr/>
        </p:nvPicPr>
        <p:blipFill>
          <a:blip r:embed="rId8" cstate="print"/>
          <a:srcRect l="54547"/>
          <a:stretch>
            <a:fillRect/>
          </a:stretch>
        </p:blipFill>
        <p:spPr bwMode="auto">
          <a:xfrm rot="9891241">
            <a:off x="2638708" y="378145"/>
            <a:ext cx="1076103" cy="1329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Пользователь\Desktop\СЕНСОРНАЯ КОМНАТА\IMG_0673.JPG"/>
          <p:cNvPicPr/>
          <p:nvPr/>
        </p:nvPicPr>
        <p:blipFill>
          <a:blip r:embed="rId9" cstate="print"/>
          <a:srcRect r="11600" b="5102"/>
          <a:stretch>
            <a:fillRect/>
          </a:stretch>
        </p:blipFill>
        <p:spPr bwMode="auto">
          <a:xfrm rot="321319">
            <a:off x="7501850" y="2547769"/>
            <a:ext cx="1228174" cy="1118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C:\Users\Пользователь\Desktop\СЕНСОРНАЯ КОМНАТА\IMG_0678.JPG"/>
          <p:cNvPicPr/>
          <p:nvPr/>
        </p:nvPicPr>
        <p:blipFill>
          <a:blip r:embed="rId10" cstate="print"/>
          <a:srcRect l="6844" r="10642"/>
          <a:stretch>
            <a:fillRect/>
          </a:stretch>
        </p:blipFill>
        <p:spPr bwMode="auto">
          <a:xfrm>
            <a:off x="4572000" y="260648"/>
            <a:ext cx="1111501" cy="1446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http://i.bigmir.net/img/dnevnik/uploads/2170842/851714/1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740352" y="188640"/>
            <a:ext cx="1102756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Users\Пользователь\Pictures\Saved Pictures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3" name="Группа 2"/>
          <p:cNvGrpSpPr>
            <a:grpSpLocks/>
          </p:cNvGrpSpPr>
          <p:nvPr/>
        </p:nvGrpSpPr>
        <p:grpSpPr bwMode="auto">
          <a:xfrm>
            <a:off x="-134938" y="-234950"/>
            <a:ext cx="2655888" cy="2127250"/>
            <a:chOff x="-135013" y="-235534"/>
            <a:chExt cx="2655293" cy="2127251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-105" y="-584"/>
              <a:ext cx="2520385" cy="1657351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21121" t="3946" r="56467" b="63892"/>
            <a:stretch>
              <a:fillRect/>
            </a:stretch>
          </p:blipFill>
          <p:spPr bwMode="auto">
            <a:xfrm rot="-2879163">
              <a:off x="-92151" y="-278396"/>
              <a:ext cx="2127251" cy="2212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Прямоугольник 1"/>
          <p:cNvSpPr/>
          <p:nvPr/>
        </p:nvSpPr>
        <p:spPr>
          <a:xfrm>
            <a:off x="1425769" y="105400"/>
            <a:ext cx="676875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>
                <a:solidFill>
                  <a:schemeClr val="bg1"/>
                </a:solidFill>
              </a:rPr>
              <a:t>Цель использования </a:t>
            </a:r>
          </a:p>
          <a:p>
            <a:pPr algn="ctr"/>
            <a:r>
              <a:rPr lang="ru-RU" sz="4400" dirty="0">
                <a:solidFill>
                  <a:schemeClr val="bg1"/>
                </a:solidFill>
              </a:rPr>
              <a:t>оборудования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88275" y="166874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Дорожки массажные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Комплект модулей «Змейка»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Балансировочная доска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076056" y="1713350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/>
              <a:t>.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978729" y="3650977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37806" y="2996952"/>
            <a:ext cx="801170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ru-RU" dirty="0">
                <a:solidFill>
                  <a:schemeClr val="bg1"/>
                </a:solidFill>
              </a:rPr>
              <a:t>Развитие:</a:t>
            </a:r>
          </a:p>
          <a:p>
            <a:r>
              <a:rPr lang="ru-RU" dirty="0">
                <a:solidFill>
                  <a:schemeClr val="bg1"/>
                </a:solidFill>
              </a:rPr>
              <a:t>-</a:t>
            </a:r>
            <a:r>
              <a:rPr lang="ru-RU" dirty="0" err="1">
                <a:solidFill>
                  <a:schemeClr val="bg1"/>
                </a:solidFill>
              </a:rPr>
              <a:t>проприоцептивной</a:t>
            </a:r>
            <a:r>
              <a:rPr lang="ru-RU" dirty="0">
                <a:solidFill>
                  <a:schemeClr val="bg1"/>
                </a:solidFill>
              </a:rPr>
              <a:t> чувствительности;</a:t>
            </a:r>
          </a:p>
          <a:p>
            <a:r>
              <a:rPr lang="ru-RU" dirty="0">
                <a:solidFill>
                  <a:schemeClr val="bg1"/>
                </a:solidFill>
              </a:rPr>
              <a:t>-рецепторов стопы;</a:t>
            </a:r>
          </a:p>
          <a:p>
            <a:r>
              <a:rPr lang="ru-RU" dirty="0">
                <a:solidFill>
                  <a:schemeClr val="bg1"/>
                </a:solidFill>
              </a:rPr>
              <a:t>-координации движений;</a:t>
            </a:r>
          </a:p>
          <a:p>
            <a:r>
              <a:rPr lang="ru-RU" dirty="0">
                <a:solidFill>
                  <a:schemeClr val="bg1"/>
                </a:solidFill>
              </a:rPr>
              <a:t>-кинестетической чувствительности;</a:t>
            </a:r>
          </a:p>
          <a:p>
            <a:r>
              <a:rPr lang="ru-RU" dirty="0">
                <a:solidFill>
                  <a:schemeClr val="bg1"/>
                </a:solidFill>
              </a:rPr>
              <a:t>-мыслительной деятельности;</a:t>
            </a:r>
          </a:p>
          <a:p>
            <a:r>
              <a:rPr lang="ru-RU" dirty="0">
                <a:solidFill>
                  <a:schemeClr val="bg1"/>
                </a:solidFill>
              </a:rPr>
              <a:t>-речи, умения передавать ощущения, эмоции в речи;</a:t>
            </a:r>
          </a:p>
          <a:p>
            <a:r>
              <a:rPr lang="ru-RU" dirty="0">
                <a:solidFill>
                  <a:schemeClr val="bg1"/>
                </a:solidFill>
              </a:rPr>
              <a:t>-произвольного внимания.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>
                <a:solidFill>
                  <a:schemeClr val="bg1"/>
                </a:solidFill>
              </a:rPr>
              <a:t>Тренировка навыков ходьбы.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>
                <a:solidFill>
                  <a:schemeClr val="bg1"/>
                </a:solidFill>
              </a:rPr>
              <a:t>Массаж ног.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>
                <a:solidFill>
                  <a:schemeClr val="bg1"/>
                </a:solidFill>
              </a:rPr>
              <a:t>Профилактика плоскостопия.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>
                <a:solidFill>
                  <a:schemeClr val="bg1"/>
                </a:solidFill>
              </a:rPr>
              <a:t>Коррекция уровня тревожности.</a:t>
            </a:r>
          </a:p>
        </p:txBody>
      </p:sp>
      <p:pic>
        <p:nvPicPr>
          <p:cNvPr id="12" name="Рисунок 11" descr="C:\Users\Пользователь\Desktop\СЕНСОРНАЯ КОМНАТА\IMG_066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78161" y="1264977"/>
            <a:ext cx="1522095" cy="2007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1\Desktop\Сенсорная комната\IMG_066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0764" y="3650977"/>
            <a:ext cx="1852295" cy="88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8" name="Picture 2" descr="Картинки по запросу балансировочная доска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6795" y="5013176"/>
            <a:ext cx="1659016" cy="1163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053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Users\Пользователь\Pictures\Saved Pictures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288" y="0"/>
            <a:ext cx="9144000" cy="6858000"/>
          </a:xfrm>
          <a:prstGeom prst="rect">
            <a:avLst/>
          </a:prstGeom>
          <a:noFill/>
        </p:spPr>
      </p:pic>
      <p:grpSp>
        <p:nvGrpSpPr>
          <p:cNvPr id="3" name="Группа 2"/>
          <p:cNvGrpSpPr>
            <a:grpSpLocks/>
          </p:cNvGrpSpPr>
          <p:nvPr/>
        </p:nvGrpSpPr>
        <p:grpSpPr bwMode="auto">
          <a:xfrm>
            <a:off x="-134938" y="-234950"/>
            <a:ext cx="2655888" cy="2127250"/>
            <a:chOff x="-135013" y="-235534"/>
            <a:chExt cx="2655293" cy="2127251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-105" y="-584"/>
              <a:ext cx="2520385" cy="1657351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21121" t="3946" r="56467" b="63892"/>
            <a:stretch>
              <a:fillRect/>
            </a:stretch>
          </p:blipFill>
          <p:spPr bwMode="auto">
            <a:xfrm rot="-2879163">
              <a:off x="-92151" y="-278396"/>
              <a:ext cx="2127251" cy="2212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Прямоугольник 1"/>
          <p:cNvSpPr/>
          <p:nvPr/>
        </p:nvSpPr>
        <p:spPr>
          <a:xfrm>
            <a:off x="1260475" y="2018167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Тактильные </a:t>
            </a: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ячейки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691680" y="207280"/>
            <a:ext cx="684076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>
                <a:solidFill>
                  <a:schemeClr val="bg1"/>
                </a:solidFill>
              </a:rPr>
              <a:t>Цель использования </a:t>
            </a:r>
          </a:p>
          <a:p>
            <a:pPr algn="ctr"/>
            <a:r>
              <a:rPr lang="ru-RU" sz="4400" dirty="0">
                <a:solidFill>
                  <a:schemeClr val="bg1"/>
                </a:solidFill>
              </a:rPr>
              <a:t>оборудования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258733" y="2636912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ru-RU" dirty="0">
                <a:solidFill>
                  <a:schemeClr val="bg1"/>
                </a:solidFill>
              </a:rPr>
              <a:t>Развитие:</a:t>
            </a:r>
          </a:p>
          <a:p>
            <a:r>
              <a:rPr lang="ru-RU" dirty="0">
                <a:solidFill>
                  <a:schemeClr val="bg1"/>
                </a:solidFill>
              </a:rPr>
              <a:t>-</a:t>
            </a:r>
            <a:r>
              <a:rPr lang="ru-RU" dirty="0" err="1">
                <a:solidFill>
                  <a:schemeClr val="bg1"/>
                </a:solidFill>
              </a:rPr>
              <a:t>проприоцептивной</a:t>
            </a:r>
            <a:r>
              <a:rPr lang="ru-RU" dirty="0">
                <a:solidFill>
                  <a:schemeClr val="bg1"/>
                </a:solidFill>
              </a:rPr>
              <a:t> чувствительности;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-мелкой моторики рук;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-кинестетической </a:t>
            </a:r>
            <a:r>
              <a:rPr lang="ru-RU" dirty="0">
                <a:solidFill>
                  <a:schemeClr val="bg1"/>
                </a:solidFill>
              </a:rPr>
              <a:t>чувствительности;</a:t>
            </a:r>
          </a:p>
          <a:p>
            <a:r>
              <a:rPr lang="ru-RU" dirty="0">
                <a:solidFill>
                  <a:schemeClr val="bg1"/>
                </a:solidFill>
              </a:rPr>
              <a:t>-мыслительной деятельности</a:t>
            </a:r>
            <a:r>
              <a:rPr lang="ru-RU" dirty="0" smtClean="0">
                <a:solidFill>
                  <a:schemeClr val="bg1"/>
                </a:solidFill>
              </a:rPr>
              <a:t>;</a:t>
            </a:r>
            <a:r>
              <a:rPr lang="ru-RU" dirty="0">
                <a:solidFill>
                  <a:schemeClr val="bg1"/>
                </a:solidFill>
              </a:rPr>
              <a:t> 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- навыков </a:t>
            </a:r>
            <a:r>
              <a:rPr lang="ru-RU" dirty="0">
                <a:solidFill>
                  <a:schemeClr val="bg1"/>
                </a:solidFill>
              </a:rPr>
              <a:t>идентификации предметов.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-</a:t>
            </a:r>
            <a:r>
              <a:rPr lang="ru-RU" dirty="0">
                <a:solidFill>
                  <a:schemeClr val="bg1"/>
                </a:solidFill>
              </a:rPr>
              <a:t>речи, умения передавать ощущения, эмоции в речи;</a:t>
            </a:r>
          </a:p>
          <a:p>
            <a:r>
              <a:rPr lang="ru-RU" dirty="0">
                <a:solidFill>
                  <a:schemeClr val="bg1"/>
                </a:solidFill>
              </a:rPr>
              <a:t>-произвольного внимания.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</a:rPr>
              <a:t>Массаж кисти рук.</a:t>
            </a:r>
            <a:endParaRPr lang="ru-RU" dirty="0">
              <a:solidFill>
                <a:schemeClr val="bg1"/>
              </a:solidFill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</a:rPr>
              <a:t>Коррекция </a:t>
            </a:r>
            <a:r>
              <a:rPr lang="ru-RU" dirty="0">
                <a:solidFill>
                  <a:schemeClr val="bg1"/>
                </a:solidFill>
              </a:rPr>
              <a:t>уровня тревожности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" name="Рисунок 9" descr="C:\Users\1\Desktop\Сенсорная комната\IMG_065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004500"/>
            <a:ext cx="1688336" cy="25766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053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Users\Пользователь\Pictures\Saved Pictures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9064" y="-99392"/>
            <a:ext cx="9144000" cy="6858000"/>
          </a:xfrm>
          <a:prstGeom prst="rect">
            <a:avLst/>
          </a:prstGeom>
          <a:noFill/>
        </p:spPr>
      </p:pic>
      <p:grpSp>
        <p:nvGrpSpPr>
          <p:cNvPr id="3" name="Группа 2"/>
          <p:cNvGrpSpPr>
            <a:grpSpLocks/>
          </p:cNvGrpSpPr>
          <p:nvPr/>
        </p:nvGrpSpPr>
        <p:grpSpPr bwMode="auto">
          <a:xfrm>
            <a:off x="-134938" y="-234950"/>
            <a:ext cx="2655888" cy="2127250"/>
            <a:chOff x="-135013" y="-235534"/>
            <a:chExt cx="2655293" cy="2127251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-105" y="-584"/>
              <a:ext cx="2520385" cy="1657351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21121" t="3946" r="56467" b="63892"/>
            <a:stretch>
              <a:fillRect/>
            </a:stretch>
          </p:blipFill>
          <p:spPr bwMode="auto">
            <a:xfrm rot="-2879163">
              <a:off x="-92151" y="-278396"/>
              <a:ext cx="2127251" cy="2212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" name="TextBox 5"/>
          <p:cNvSpPr txBox="1"/>
          <p:nvPr/>
        </p:nvSpPr>
        <p:spPr>
          <a:xfrm>
            <a:off x="2051720" y="166955"/>
            <a:ext cx="77760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Расписание ознакомительных занятий </a:t>
            </a:r>
          </a:p>
          <a:p>
            <a:r>
              <a:rPr lang="ru-RU" sz="3200" dirty="0" smtClean="0">
                <a:solidFill>
                  <a:schemeClr val="bg1"/>
                </a:solidFill>
              </a:rPr>
              <a:t>в сенсорной комнате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71797" y="1990349"/>
            <a:ext cx="5904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7444838"/>
              </p:ext>
            </p:extLst>
          </p:nvPr>
        </p:nvGraphicFramePr>
        <p:xfrm>
          <a:off x="1691680" y="1692934"/>
          <a:ext cx="3240360" cy="434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160"/>
                <a:gridCol w="18002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Месяц/день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участники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8, 10, 12 февраля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Пед.состав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15.02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Дети гр.3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16.02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Гр. 4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17.02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Гр. 5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24.02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Гр. 6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26.02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Гр. 7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29.02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Гр. 8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1.03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Гр. 9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2.03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Гр. 10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3.03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Гр. 11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053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Пользователь\Pictures\Saved Pictures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2" name="Picture 4" descr="C:\Users\Пользователь\Pictures\Saved Pictures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7" name="Группа 2"/>
          <p:cNvGrpSpPr>
            <a:grpSpLocks/>
          </p:cNvGrpSpPr>
          <p:nvPr/>
        </p:nvGrpSpPr>
        <p:grpSpPr bwMode="auto">
          <a:xfrm>
            <a:off x="0" y="-171400"/>
            <a:ext cx="2655888" cy="2127250"/>
            <a:chOff x="-135013" y="-235534"/>
            <a:chExt cx="2655293" cy="2127251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-105" y="-584"/>
              <a:ext cx="2520385" cy="1657351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21121" t="3946" r="56467" b="63892"/>
            <a:stretch>
              <a:fillRect/>
            </a:stretch>
          </p:blipFill>
          <p:spPr bwMode="auto">
            <a:xfrm rot="-2879163">
              <a:off x="-92151" y="-278396"/>
              <a:ext cx="2127251" cy="2212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" name="Прямоугольник 11"/>
          <p:cNvSpPr/>
          <p:nvPr/>
        </p:nvSpPr>
        <p:spPr>
          <a:xfrm>
            <a:off x="827584" y="476672"/>
            <a:ext cx="770485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Оптимальное комплексное воздействие </a:t>
            </a:r>
          </a:p>
          <a:p>
            <a:pPr lvl="0" algn="ctr"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все органы чувств и нервную систему, </a:t>
            </a:r>
          </a:p>
          <a:p>
            <a:pPr lvl="0" algn="ctr"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очарование «живой сказки», </a:t>
            </a:r>
          </a:p>
          <a:p>
            <a:pPr lvl="0" algn="ctr"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создающее радостное настроение </a:t>
            </a:r>
          </a:p>
          <a:p>
            <a:pPr lvl="0" algn="ctr"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ощущение полной безопасности, — </a:t>
            </a:r>
          </a:p>
          <a:p>
            <a:pPr lvl="0" algn="ctr"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всё это позволяет говорить об уникальности и ценности сенсорной комнаты для людей, </a:t>
            </a:r>
          </a:p>
          <a:p>
            <a:pPr lvl="0" algn="ctr"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различной возрастной категории, </a:t>
            </a:r>
          </a:p>
          <a:p>
            <a:pPr lvl="0" algn="ctr"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степени отклонений</a:t>
            </a:r>
          </a:p>
          <a:p>
            <a:pPr lvl="0" algn="ctr"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или без каких-либо отклонений вовсе. </a:t>
            </a:r>
            <a:endParaRPr lang="ru-RU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Группа 2"/>
          <p:cNvGrpSpPr>
            <a:grpSpLocks/>
          </p:cNvGrpSpPr>
          <p:nvPr/>
        </p:nvGrpSpPr>
        <p:grpSpPr bwMode="auto">
          <a:xfrm>
            <a:off x="0" y="-171400"/>
            <a:ext cx="2655888" cy="2127250"/>
            <a:chOff x="-135013" y="-235534"/>
            <a:chExt cx="2655293" cy="2127251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-105" y="-584"/>
              <a:ext cx="2520385" cy="1657351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8437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21121" t="3946" r="56467" b="63892"/>
            <a:stretch>
              <a:fillRect/>
            </a:stretch>
          </p:blipFill>
          <p:spPr bwMode="auto">
            <a:xfrm rot="-2879163">
              <a:off x="-92151" y="-278396"/>
              <a:ext cx="2127251" cy="2212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" name="Прямоугольник 9"/>
          <p:cNvSpPr/>
          <p:nvPr/>
        </p:nvSpPr>
        <p:spPr>
          <a:xfrm>
            <a:off x="1115725" y="912788"/>
            <a:ext cx="7344816" cy="501675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4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таите недовольства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4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будьте чересчур критичны</a:t>
            </a:r>
            <a:br>
              <a:rPr lang="ru-RU" sz="4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будьте обидчивы  </a:t>
            </a:r>
            <a:endParaRPr lang="ru-RU" sz="4000" b="1" dirty="0" smtClean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 Не вините других</a:t>
            </a:r>
            <a:br>
              <a:rPr lang="ru-RU" sz="4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замыкайтесь только на привычном и </a:t>
            </a:r>
            <a:r>
              <a:rPr lang="ru-RU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однообразном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 smtClean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i="1" dirty="0"/>
              <a:t> </a:t>
            </a:r>
            <a:r>
              <a:rPr lang="ru-RU" sz="40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Берегите </a:t>
            </a:r>
            <a:r>
              <a:rPr lang="ru-RU" sz="4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себя!</a:t>
            </a:r>
            <a:endParaRPr lang="ru-RU" sz="40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Группа 2"/>
          <p:cNvGrpSpPr>
            <a:grpSpLocks/>
          </p:cNvGrpSpPr>
          <p:nvPr/>
        </p:nvGrpSpPr>
        <p:grpSpPr bwMode="auto">
          <a:xfrm>
            <a:off x="-134938" y="-234950"/>
            <a:ext cx="2655888" cy="2127250"/>
            <a:chOff x="-135013" y="-235534"/>
            <a:chExt cx="2655293" cy="2127251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-105" y="-584"/>
              <a:ext cx="2520385" cy="1657351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4103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21121" t="3946" r="56467" b="63892"/>
            <a:stretch>
              <a:fillRect/>
            </a:stretch>
          </p:blipFill>
          <p:spPr bwMode="auto">
            <a:xfrm rot="-2879163">
              <a:off x="-92151" y="-278396"/>
              <a:ext cx="2127251" cy="2212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" name="Прямоугольник 5"/>
          <p:cNvSpPr/>
          <p:nvPr/>
        </p:nvSpPr>
        <p:spPr>
          <a:xfrm>
            <a:off x="2411760" y="188640"/>
            <a:ext cx="4394815" cy="76944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4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+mn-lt"/>
              <a:cs typeface="+mn-cs"/>
            </a:endParaRPr>
          </a:p>
        </p:txBody>
      </p:sp>
      <p:sp>
        <p:nvSpPr>
          <p:cNvPr id="4100" name="Прямоугольник 3"/>
          <p:cNvSpPr>
            <a:spLocks noChangeArrowheads="1"/>
          </p:cNvSpPr>
          <p:nvPr/>
        </p:nvSpPr>
        <p:spPr bwMode="auto">
          <a:xfrm>
            <a:off x="1979613" y="908720"/>
            <a:ext cx="6985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Сохранение и укрепление психофизического и эмоционального здоровья воспитанников с помощью </a:t>
            </a:r>
            <a:r>
              <a:rPr lang="ru-RU" altLang="ru-RU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мультисенсорной</a:t>
            </a:r>
            <a:r>
              <a:rPr lang="ru-RU" alt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среды.</a:t>
            </a:r>
          </a:p>
        </p:txBody>
      </p:sp>
      <p:pic>
        <p:nvPicPr>
          <p:cNvPr id="8" name="Picture 2" descr="D:\Документы\Статьи\Для статьи\DSC_6482.JPG"/>
          <p:cNvPicPr>
            <a:picLocks noChangeAspect="1" noChangeArrowheads="1"/>
          </p:cNvPicPr>
          <p:nvPr/>
        </p:nvPicPr>
        <p:blipFill>
          <a:blip r:embed="rId4" cstate="print"/>
          <a:srcRect l="22784" r="7595" b="12079"/>
          <a:stretch>
            <a:fillRect/>
          </a:stretch>
        </p:blipFill>
        <p:spPr bwMode="auto">
          <a:xfrm rot="21310293">
            <a:off x="1265117" y="2694995"/>
            <a:ext cx="3812097" cy="3188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52.img.avito.st/640x480/1414833552.jpg"/>
          <p:cNvPicPr/>
          <p:nvPr/>
        </p:nvPicPr>
        <p:blipFill>
          <a:blip r:embed="rId5" cstate="print"/>
          <a:srcRect l="2931" r="19817" b="6504"/>
          <a:stretch>
            <a:fillRect/>
          </a:stretch>
        </p:blipFill>
        <p:spPr bwMode="auto">
          <a:xfrm rot="168217">
            <a:off x="6024976" y="2334733"/>
            <a:ext cx="2452234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Группа 2"/>
          <p:cNvGrpSpPr>
            <a:grpSpLocks/>
          </p:cNvGrpSpPr>
          <p:nvPr/>
        </p:nvGrpSpPr>
        <p:grpSpPr bwMode="auto">
          <a:xfrm>
            <a:off x="0" y="-171400"/>
            <a:ext cx="2195735" cy="2000146"/>
            <a:chOff x="-135013" y="-235534"/>
            <a:chExt cx="2655293" cy="2127251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-105" y="-584"/>
              <a:ext cx="2520385" cy="1657351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5127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21121" t="3946" r="56467" b="63892"/>
            <a:stretch>
              <a:fillRect/>
            </a:stretch>
          </p:blipFill>
          <p:spPr bwMode="auto">
            <a:xfrm rot="-2879163">
              <a:off x="-92151" y="-278396"/>
              <a:ext cx="2127251" cy="2212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" name="Прямоугольник 5"/>
          <p:cNvSpPr/>
          <p:nvPr/>
        </p:nvSpPr>
        <p:spPr>
          <a:xfrm>
            <a:off x="899592" y="1052737"/>
            <a:ext cx="7990409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профилактика 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психофизических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эмоциональных нагрузок;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создание положительного 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эмоционального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состояния;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облегчение состояния тревожности,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нормализация нервного возбуждения;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формирование адекватной 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самооценки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ru-RU" sz="2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преодоление 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застенчивости 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агрессии;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развитие позитивного  общения детей 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265113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внимания и оригинальности 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мышления</a:t>
            </a:r>
          </a:p>
          <a:p>
            <a:pPr indent="265113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265113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формирование восприятия цвета и звука;</a:t>
            </a:r>
          </a:p>
          <a:p>
            <a:pPr indent="265113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51720" y="260648"/>
            <a:ext cx="4394815" cy="76944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4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+mn-lt"/>
              <a:cs typeface="+mn-cs"/>
            </a:endParaRPr>
          </a:p>
        </p:txBody>
      </p:sp>
      <p:pic>
        <p:nvPicPr>
          <p:cNvPr id="12" name="Рисунок 11" descr="http://kharkov.dozor.ua/content/documents/11006/1100505/image/IMG_3280.jpg"/>
          <p:cNvPicPr/>
          <p:nvPr/>
        </p:nvPicPr>
        <p:blipFill>
          <a:blip r:embed="rId4" cstate="print"/>
          <a:srcRect l="20119" t="30177" r="13822" b="10651"/>
          <a:stretch>
            <a:fillRect/>
          </a:stretch>
        </p:blipFill>
        <p:spPr bwMode="auto">
          <a:xfrm>
            <a:off x="6084168" y="3068960"/>
            <a:ext cx="2304256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://i1.xn--90aijubeids.xn--p1ai/1/3704/37034220/afacdb/puzyrkovaya-kolonna-200-sm1-jpg.jpg"/>
          <p:cNvPicPr/>
          <p:nvPr/>
        </p:nvPicPr>
        <p:blipFill>
          <a:blip r:embed="rId5" cstate="print"/>
          <a:srcRect l="12762" r="25263" b="28400"/>
          <a:stretch>
            <a:fillRect/>
          </a:stretch>
        </p:blipFill>
        <p:spPr bwMode="auto">
          <a:xfrm>
            <a:off x="7092280" y="332657"/>
            <a:ext cx="1570041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://parta1.com/_data/files.thumb/0/d/0d51ce2edb2b55d_4352.5ce9490dc7_p-middle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97734">
            <a:off x="7092280" y="4869160"/>
            <a:ext cx="1849072" cy="1362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Группа 2"/>
          <p:cNvGrpSpPr>
            <a:grpSpLocks/>
          </p:cNvGrpSpPr>
          <p:nvPr/>
        </p:nvGrpSpPr>
        <p:grpSpPr bwMode="auto">
          <a:xfrm>
            <a:off x="-134938" y="-234950"/>
            <a:ext cx="2655888" cy="2127250"/>
            <a:chOff x="-135013" y="-235534"/>
            <a:chExt cx="2655293" cy="2127251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-105" y="-584"/>
              <a:ext cx="2520385" cy="1657351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6152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21121" t="3946" r="56467" b="63892"/>
            <a:stretch>
              <a:fillRect/>
            </a:stretch>
          </p:blipFill>
          <p:spPr bwMode="auto">
            <a:xfrm rot="-2879163">
              <a:off x="-92151" y="-278396"/>
              <a:ext cx="2127251" cy="2212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" name="Прямоугольник 5"/>
          <p:cNvSpPr/>
          <p:nvPr/>
        </p:nvSpPr>
        <p:spPr>
          <a:xfrm>
            <a:off x="1547664" y="332656"/>
            <a:ext cx="6483328" cy="144655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работы:</a:t>
            </a:r>
            <a:endParaRPr lang="ru-RU" sz="4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+mn-lt"/>
              <a:cs typeface="+mn-cs"/>
            </a:endParaRPr>
          </a:p>
        </p:txBody>
      </p:sp>
      <p:sp>
        <p:nvSpPr>
          <p:cNvPr id="6149" name="Rectangle 7"/>
          <p:cNvSpPr>
            <a:spLocks noChangeArrowheads="1"/>
          </p:cNvSpPr>
          <p:nvPr/>
        </p:nvSpPr>
        <p:spPr bwMode="auto">
          <a:xfrm>
            <a:off x="1195388" y="1979613"/>
            <a:ext cx="7532687" cy="409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0" hangingPunct="0">
              <a:buFontTx/>
              <a:buChar char="•"/>
            </a:pPr>
            <a:r>
              <a:rPr lang="ru-RU" alt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alt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релаксационные тренинги для детей и взрослых, которые уменьшают тревожное состояние, снижают агрессию, обучают </a:t>
            </a:r>
            <a:r>
              <a:rPr lang="ru-RU" altLang="ru-RU" sz="20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саморегуляции</a:t>
            </a:r>
            <a:r>
              <a:rPr lang="ru-RU" alt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eaLnBrk="0" hangingPunct="0">
              <a:buFontTx/>
              <a:buChar char="•"/>
            </a:pPr>
            <a:endParaRPr lang="ru-RU" alt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Tx/>
              <a:buChar char="•"/>
            </a:pPr>
            <a:r>
              <a:rPr lang="ru-RU" alt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познавательные занятия;</a:t>
            </a:r>
          </a:p>
          <a:p>
            <a:pPr>
              <a:buFont typeface="Arial" charset="0"/>
              <a:buChar char="•"/>
            </a:pPr>
            <a:endParaRPr lang="ru-RU" altLang="ru-RU" sz="20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r>
              <a:rPr lang="ru-RU" alt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непосредственно общение, </a:t>
            </a:r>
          </a:p>
          <a:p>
            <a:r>
              <a:rPr lang="ru-RU" alt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которое имеет огромное </a:t>
            </a:r>
          </a:p>
          <a:p>
            <a:r>
              <a:rPr lang="ru-RU" alt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значение для общего </a:t>
            </a:r>
          </a:p>
          <a:p>
            <a:r>
              <a:rPr lang="ru-RU" alt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психологического </a:t>
            </a:r>
          </a:p>
          <a:p>
            <a:r>
              <a:rPr lang="ru-RU" alt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развития человека, развития</a:t>
            </a:r>
          </a:p>
          <a:p>
            <a:r>
              <a:rPr lang="ru-RU" alt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его самооценки и становления </a:t>
            </a:r>
          </a:p>
          <a:p>
            <a:r>
              <a:rPr lang="ru-RU" alt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как личности. </a:t>
            </a: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9258300" y="7431088"/>
            <a:ext cx="4572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ru-RU" altLang="ru-RU" sz="1100" b="1">
                <a:cs typeface="Times New Roman" pitchFamily="18" charset="0"/>
              </a:rPr>
              <a:t>3</a:t>
            </a:r>
            <a:endParaRPr lang="ru-RU" altLang="ru-RU"/>
          </a:p>
        </p:txBody>
      </p:sp>
      <p:pic>
        <p:nvPicPr>
          <p:cNvPr id="9" name="Рисунок 8" descr="http://adventureplayanddesign.ie/wp-content/uploads/2014/06/Adventure-Play-and-Design-Multi-Sensory-Rooms-Equipment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2852936"/>
            <a:ext cx="2232248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old.lipetsktime.ru/photo/news/1_1967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2200" y="4509120"/>
            <a:ext cx="2264173" cy="1690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Группа 2"/>
          <p:cNvGrpSpPr>
            <a:grpSpLocks/>
          </p:cNvGrpSpPr>
          <p:nvPr/>
        </p:nvGrpSpPr>
        <p:grpSpPr bwMode="auto">
          <a:xfrm>
            <a:off x="-134938" y="-234950"/>
            <a:ext cx="2655888" cy="2127250"/>
            <a:chOff x="-135013" y="-235534"/>
            <a:chExt cx="2655293" cy="2127251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-105" y="-584"/>
              <a:ext cx="2520385" cy="1657351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717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21121" t="3946" r="56467" b="63892"/>
            <a:stretch>
              <a:fillRect/>
            </a:stretch>
          </p:blipFill>
          <p:spPr bwMode="auto">
            <a:xfrm rot="-2879163">
              <a:off x="-92151" y="-278396"/>
              <a:ext cx="2127251" cy="2212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172" name="Прямоугольник 5"/>
          <p:cNvSpPr>
            <a:spLocks noChangeArrowheads="1"/>
          </p:cNvSpPr>
          <p:nvPr/>
        </p:nvSpPr>
        <p:spPr bwMode="auto">
          <a:xfrm>
            <a:off x="971550" y="1881188"/>
            <a:ext cx="3562350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Tx/>
              <a:buChar char="-"/>
            </a:pPr>
            <a:r>
              <a:rPr lang="ru-RU" altLang="ru-RU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Цветотерапия</a:t>
            </a:r>
            <a:r>
              <a:rPr lang="ru-RU" alt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>
              <a:buFontTx/>
              <a:buChar char="-"/>
            </a:pPr>
            <a:endParaRPr lang="ru-RU" alt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alt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Музыкотерапия;</a:t>
            </a:r>
          </a:p>
          <a:p>
            <a:pPr marL="342900" indent="-342900">
              <a:buFontTx/>
              <a:buChar char="-"/>
            </a:pPr>
            <a:endParaRPr lang="ru-RU" alt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altLang="ru-RU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Сказкотерапия</a:t>
            </a:r>
            <a:r>
              <a:rPr lang="ru-RU" alt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>
              <a:buFontTx/>
              <a:buChar char="-"/>
            </a:pPr>
            <a:endParaRPr lang="ru-RU" alt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alt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Релаксация.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763688" y="476672"/>
            <a:ext cx="6483328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работы</a:t>
            </a:r>
            <a:r>
              <a:rPr lang="ru-RU" sz="4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8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+mn-lt"/>
              <a:cs typeface="+mn-cs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068960"/>
            <a:ext cx="4263300" cy="284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Группа 2"/>
          <p:cNvGrpSpPr>
            <a:grpSpLocks/>
          </p:cNvGrpSpPr>
          <p:nvPr/>
        </p:nvGrpSpPr>
        <p:grpSpPr bwMode="auto">
          <a:xfrm>
            <a:off x="-134938" y="-234950"/>
            <a:ext cx="2655888" cy="2127250"/>
            <a:chOff x="-135013" y="-235534"/>
            <a:chExt cx="2655293" cy="2127251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-105" y="-584"/>
              <a:ext cx="2520385" cy="1657351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8198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21121" t="3946" r="56467" b="63892"/>
            <a:stretch>
              <a:fillRect/>
            </a:stretch>
          </p:blipFill>
          <p:spPr bwMode="auto">
            <a:xfrm rot="-2879163">
              <a:off x="-92151" y="-278396"/>
              <a:ext cx="2127251" cy="2212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TextBox 6"/>
          <p:cNvSpPr txBox="1"/>
          <p:nvPr/>
        </p:nvSpPr>
        <p:spPr>
          <a:xfrm>
            <a:off x="1763688" y="1916832"/>
            <a:ext cx="576064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Оборудование сенсорной комнаты в детском саду №7</a:t>
            </a:r>
            <a:endParaRPr lang="ru-RU" sz="4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Группа 2"/>
          <p:cNvGrpSpPr>
            <a:grpSpLocks/>
          </p:cNvGrpSpPr>
          <p:nvPr/>
        </p:nvGrpSpPr>
        <p:grpSpPr bwMode="auto">
          <a:xfrm>
            <a:off x="6488112" y="4005064"/>
            <a:ext cx="2655888" cy="2127250"/>
            <a:chOff x="-135013" y="-235534"/>
            <a:chExt cx="2655293" cy="2127251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-105" y="-584"/>
              <a:ext cx="2520385" cy="1657351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1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21121" t="3946" r="56467" b="63892"/>
            <a:stretch>
              <a:fillRect/>
            </a:stretch>
          </p:blipFill>
          <p:spPr bwMode="auto">
            <a:xfrm rot="-2879163">
              <a:off x="-92151" y="-278396"/>
              <a:ext cx="2127251" cy="2212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:\Users\Пользователь\Pictures\Saved Pictures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5" name="Группа 2"/>
          <p:cNvGrpSpPr>
            <a:grpSpLocks/>
          </p:cNvGrpSpPr>
          <p:nvPr/>
        </p:nvGrpSpPr>
        <p:grpSpPr bwMode="auto">
          <a:xfrm>
            <a:off x="-149910" y="-234950"/>
            <a:ext cx="2655888" cy="2127250"/>
            <a:chOff x="-135013" y="-235534"/>
            <a:chExt cx="2655293" cy="2127251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-105" y="-584"/>
              <a:ext cx="2520385" cy="1657351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7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21121" t="3946" r="56467" b="63892"/>
            <a:stretch>
              <a:fillRect/>
            </a:stretch>
          </p:blipFill>
          <p:spPr bwMode="auto">
            <a:xfrm rot="-2879163">
              <a:off x="-92151" y="-278396"/>
              <a:ext cx="2127251" cy="2212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TextBox 2"/>
          <p:cNvSpPr txBox="1"/>
          <p:nvPr/>
        </p:nvSpPr>
        <p:spPr>
          <a:xfrm>
            <a:off x="2123728" y="332656"/>
            <a:ext cx="59766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Релаксационный блок</a:t>
            </a:r>
            <a:endParaRPr lang="ru-RU" sz="4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27584" y="1628800"/>
            <a:ext cx="7848872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solidFill>
                  <a:schemeClr val="bg1"/>
                </a:solidFill>
              </a:rPr>
              <a:t>Мягкое покрытие для пола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solidFill>
                  <a:schemeClr val="bg1"/>
                </a:solidFill>
              </a:rPr>
              <a:t>Маты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solidFill>
                  <a:schemeClr val="bg1"/>
                </a:solidFill>
              </a:rPr>
              <a:t>Пуфики детские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solidFill>
                  <a:schemeClr val="bg1"/>
                </a:solidFill>
              </a:rPr>
              <a:t>Подушечки и мягкие игрушки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solidFill>
                  <a:schemeClr val="bg1"/>
                </a:solidFill>
              </a:rPr>
              <a:t>Сухой интерактивный бассейн с подсветкой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solidFill>
                  <a:schemeClr val="bg1"/>
                </a:solidFill>
              </a:rPr>
              <a:t>Фонтан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err="1" smtClean="0">
                <a:solidFill>
                  <a:schemeClr val="bg1"/>
                </a:solidFill>
              </a:rPr>
              <a:t>Цветодинамичный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светилник</a:t>
            </a:r>
            <a:r>
              <a:rPr lang="ru-RU" dirty="0" smtClean="0">
                <a:solidFill>
                  <a:schemeClr val="bg1"/>
                </a:solidFill>
              </a:rPr>
              <a:t> «Жар-птица»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solidFill>
                  <a:schemeClr val="bg1"/>
                </a:solidFill>
              </a:rPr>
              <a:t>Соляная лампа «Чаша»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err="1" smtClean="0">
                <a:solidFill>
                  <a:schemeClr val="bg1"/>
                </a:solidFill>
              </a:rPr>
              <a:t>Ультрозвуковой</a:t>
            </a:r>
            <a:r>
              <a:rPr lang="ru-RU" dirty="0" smtClean="0">
                <a:solidFill>
                  <a:schemeClr val="bg1"/>
                </a:solidFill>
              </a:rPr>
              <a:t> увлажнитель воздуха с подсветкой и функцией ароматизации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solidFill>
                  <a:schemeClr val="bg1"/>
                </a:solidFill>
              </a:rPr>
              <a:t>Музыкальный центр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solidFill>
                  <a:schemeClr val="bg1"/>
                </a:solidFill>
              </a:rPr>
              <a:t>Набор С</a:t>
            </a:r>
            <a:r>
              <a:rPr lang="en-US" dirty="0" smtClean="0">
                <a:solidFill>
                  <a:schemeClr val="bg1"/>
                </a:solidFill>
              </a:rPr>
              <a:t>D </a:t>
            </a:r>
            <a:r>
              <a:rPr lang="ru-RU" dirty="0" smtClean="0">
                <a:solidFill>
                  <a:schemeClr val="bg1"/>
                </a:solidFill>
              </a:rPr>
              <a:t>дисков для релаксации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solidFill>
                  <a:schemeClr val="bg1"/>
                </a:solidFill>
              </a:rPr>
              <a:t>Комплект светонепроницаемых штор «</a:t>
            </a:r>
            <a:r>
              <a:rPr lang="ru-RU" dirty="0" err="1" smtClean="0">
                <a:solidFill>
                  <a:schemeClr val="bg1"/>
                </a:solidFill>
              </a:rPr>
              <a:t>Блэкаут</a:t>
            </a:r>
            <a:r>
              <a:rPr lang="ru-RU" dirty="0" smtClean="0">
                <a:solidFill>
                  <a:schemeClr val="bg1"/>
                </a:solidFill>
              </a:rPr>
              <a:t>»</a:t>
            </a:r>
          </a:p>
          <a:p>
            <a:pPr marL="285750" indent="-285750">
              <a:buFont typeface="Arial" pitchFamily="34" charset="0"/>
              <a:buChar char="•"/>
            </a:pPr>
            <a:endParaRPr lang="ru-RU" sz="1600" dirty="0" smtClean="0">
              <a:solidFill>
                <a:schemeClr val="bg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ru-RU" sz="1600" dirty="0">
              <a:solidFill>
                <a:schemeClr val="bg1"/>
              </a:solidFill>
            </a:endParaRPr>
          </a:p>
        </p:txBody>
      </p:sp>
      <p:pic>
        <p:nvPicPr>
          <p:cNvPr id="8" name="Рисунок 7" descr="C:\Users\Пользователь\Desktop\СЕНСОРНАЯ КОМНАТА\IMG_066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325893">
            <a:off x="7092280" y="1412776"/>
            <a:ext cx="1787268" cy="2275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Пользователь\Desktop\СЕНСОРНАЯ КОМНАТА\IMG_066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6216" y="4725144"/>
            <a:ext cx="2088232" cy="137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Пользователь\Desktop\СЕНСОРНАЯ КОМНАТА\IMG_0678.JPG"/>
          <p:cNvPicPr/>
          <p:nvPr/>
        </p:nvPicPr>
        <p:blipFill>
          <a:blip r:embed="rId6" cstate="print"/>
          <a:srcRect l="6844" r="10642"/>
          <a:stretch>
            <a:fillRect/>
          </a:stretch>
        </p:blipFill>
        <p:spPr bwMode="auto">
          <a:xfrm>
            <a:off x="5868144" y="1196752"/>
            <a:ext cx="1399533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Пользователь\Desktop\СЕНСОРНАЯ КОМНАТА\IMG_0679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12360" y="260648"/>
            <a:ext cx="1022940" cy="988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Users\Пользователь\Pictures\Saved Pictures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3" name="Группа 2"/>
          <p:cNvGrpSpPr>
            <a:grpSpLocks/>
          </p:cNvGrpSpPr>
          <p:nvPr/>
        </p:nvGrpSpPr>
        <p:grpSpPr bwMode="auto">
          <a:xfrm>
            <a:off x="-134938" y="-234950"/>
            <a:ext cx="2655888" cy="2127250"/>
            <a:chOff x="-135013" y="-235534"/>
            <a:chExt cx="2655293" cy="2127251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-105" y="-584"/>
              <a:ext cx="2520385" cy="1657351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21121" t="3946" r="56467" b="63892"/>
            <a:stretch>
              <a:fillRect/>
            </a:stretch>
          </p:blipFill>
          <p:spPr bwMode="auto">
            <a:xfrm rot="-2879163">
              <a:off x="-92151" y="-278396"/>
              <a:ext cx="2127251" cy="2212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extBox 1"/>
          <p:cNvSpPr txBox="1"/>
          <p:nvPr/>
        </p:nvSpPr>
        <p:spPr>
          <a:xfrm>
            <a:off x="2195736" y="404664"/>
            <a:ext cx="59766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Активационный блок</a:t>
            </a:r>
            <a:endParaRPr lang="ru-RU" sz="4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43608" y="1772816"/>
            <a:ext cx="748883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Воздушно-пузырьковые колонны «Сенсорный дуэт» с мягкой платформой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Фиброптический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занавес на подвижном карнизе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Подвесной модуль «Разноцветная гроза»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Панно «Кривое зеркало»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Дорожки массажные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Комплект модулей «Змейка»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Балансировочная доска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Прозрачный мольберт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Светодиодный шнур «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Дюралайн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Напольный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цветодинамичный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музыкальный светильник «Шар»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Тактильные ячейки</a:t>
            </a:r>
          </a:p>
          <a:p>
            <a:pPr marL="285750" indent="-285750">
              <a:buFont typeface="Arial" pitchFamily="34" charset="0"/>
              <a:buChar char="•"/>
            </a:pPr>
            <a:endParaRPr 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C:\Users\Пользователь\Desktop\СЕНСОРНАЯ КОМНАТА\IMG_067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96336" y="548680"/>
            <a:ext cx="1403648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Пользователь\Desktop\СЕНСОРНАЯ КОМНАТА\IMG_066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6216" y="2780928"/>
            <a:ext cx="2128727" cy="1418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Пользователь\Desktop\СЕНСОРНАЯ КОМНАТА\IMG_0673.JPG"/>
          <p:cNvPicPr/>
          <p:nvPr/>
        </p:nvPicPr>
        <p:blipFill>
          <a:blip r:embed="rId6" cstate="print"/>
          <a:srcRect l="21338" r="11600" b="5102"/>
          <a:stretch>
            <a:fillRect/>
          </a:stretch>
        </p:blipFill>
        <p:spPr bwMode="auto">
          <a:xfrm rot="281552">
            <a:off x="7434768" y="5061720"/>
            <a:ext cx="1243375" cy="1382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1383</TotalTime>
  <Words>1169</Words>
  <Application>Microsoft Office PowerPoint</Application>
  <PresentationFormat>Экран (4:3)</PresentationFormat>
  <Paragraphs>251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Сергей</dc:creator>
  <cp:lastModifiedBy>1</cp:lastModifiedBy>
  <cp:revision>100</cp:revision>
  <dcterms:created xsi:type="dcterms:W3CDTF">2015-02-13T18:14:35Z</dcterms:created>
  <dcterms:modified xsi:type="dcterms:W3CDTF">2016-02-24T05:33:45Z</dcterms:modified>
</cp:coreProperties>
</file>