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75" r:id="rId9"/>
    <p:sldId id="276" r:id="rId10"/>
    <p:sldId id="277" r:id="rId11"/>
    <p:sldId id="278" r:id="rId12"/>
    <p:sldId id="284" r:id="rId13"/>
    <p:sldId id="283" r:id="rId14"/>
    <p:sldId id="282" r:id="rId15"/>
    <p:sldId id="279" r:id="rId16"/>
    <p:sldId id="280" r:id="rId17"/>
    <p:sldId id="285" r:id="rId18"/>
    <p:sldId id="286" r:id="rId19"/>
    <p:sldId id="287" r:id="rId20"/>
    <p:sldId id="288" r:id="rId21"/>
    <p:sldId id="292" r:id="rId22"/>
    <p:sldId id="291" r:id="rId23"/>
    <p:sldId id="274" r:id="rId24"/>
    <p:sldId id="27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42C6"/>
    <a:srgbClr val="0033CC"/>
    <a:srgbClr val="CC0000"/>
    <a:srgbClr val="FFFF66"/>
    <a:srgbClr val="FF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876F-032A-4231-A3E2-43449E3EF7BD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5BF1B-D7B0-4E43-A079-631980AD7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F9EA-2986-457B-A271-0291F6051EC3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B48C4-F472-48F0-BBA6-88BB8C738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CE9A-79E2-475B-B2E4-A6E3115A4095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96003-1767-4349-B2B5-FF4043706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430DF-C8AC-41A9-B1F5-D4EDEFE0C069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2F6CB-59DB-417F-9EFF-B3BB7514C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B9B6-A7AF-452E-9D32-8DF6D3D1D5DD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32F53-6906-4C7E-9054-F846BDBCE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2E33D-2E91-418B-B755-206C70DCB782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4648D-791F-4CF0-8DFC-4542CF5B5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3C4EB-1248-4FBB-A947-ECB432F4A62B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8C71B-D1D0-4293-B9FB-DC21D8572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363EE-8EF8-4B03-AC3B-80EEA53A0D04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54EB5-CC8F-4862-9D24-EEF75B41A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C36BC-3BB2-4942-9698-023969170A9F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FE7D-A27E-4F67-BAAD-79819A210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075A-AEBC-4628-BE1B-17114131B972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8E094-E778-45BC-8518-225EF20B0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6F7AD-2E03-42E9-8955-6B06E15AC580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371C-7CE7-4C65-A826-8E4CC3DDF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64EAF-8E1E-40BC-859C-7CA1EBB4CA72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23084D-CDA5-4951-846F-2F6609831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 cstate="print"/>
          <a:srcRect r="3693"/>
          <a:stretch>
            <a:fillRect/>
          </a:stretch>
        </p:blipFill>
        <p:spPr bwMode="auto">
          <a:xfrm>
            <a:off x="0" y="0"/>
            <a:ext cx="9191625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54137" y="1052736"/>
            <a:ext cx="439481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5652120" y="5805264"/>
            <a:ext cx="32966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r>
              <a:rPr lang="ru-RU" altLang="ru-RU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БМА ДОУ «Детский сад №7» Новоселова С.А.</a:t>
            </a:r>
            <a:endParaRPr lang="ru-RU" altLang="ru-RU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4136" y="2656076"/>
            <a:ext cx="439481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мир здоровья</a:t>
            </a:r>
            <a:endParaRPr lang="ru-RU" sz="2400" b="1" i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Пользователь\Pictures\Saved 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-134938" y="-234950"/>
            <a:ext cx="2655888" cy="2127250"/>
            <a:chOff x="-135013" y="-235534"/>
            <a:chExt cx="2655293" cy="212725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1260475" y="1556792"/>
            <a:ext cx="741598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Мягкое </a:t>
            </a:r>
            <a:r>
              <a:rPr lang="ru-RU" sz="2400" b="1" dirty="0">
                <a:solidFill>
                  <a:schemeClr val="bg1"/>
                </a:solidFill>
              </a:rPr>
              <a:t>покрытие для пола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Маты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Пуфики детские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Подушечки и мягкие игрушки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Снятие негативных эмоций и состояний.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Развитие:</a:t>
            </a:r>
          </a:p>
          <a:p>
            <a:r>
              <a:rPr lang="ru-RU" dirty="0">
                <a:solidFill>
                  <a:schemeClr val="bg1"/>
                </a:solidFill>
              </a:rPr>
              <a:t>-образа тела;</a:t>
            </a:r>
          </a:p>
          <a:p>
            <a:r>
              <a:rPr lang="ru-RU" dirty="0">
                <a:solidFill>
                  <a:schemeClr val="bg1"/>
                </a:solidFill>
              </a:rPr>
              <a:t>-общей моторики;</a:t>
            </a:r>
          </a:p>
          <a:p>
            <a:r>
              <a:rPr lang="ru-RU" dirty="0">
                <a:solidFill>
                  <a:schemeClr val="bg1"/>
                </a:solidFill>
              </a:rPr>
              <a:t>-пространственных представлений.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Релаксация.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>
                <a:solidFill>
                  <a:schemeClr val="bg1"/>
                </a:solidFill>
              </a:rPr>
              <a:t>Саморегуляция</a:t>
            </a:r>
            <a:r>
              <a:rPr lang="ru-RU" dirty="0">
                <a:solidFill>
                  <a:schemeClr val="bg1"/>
                </a:solidFill>
              </a:rPr>
              <a:t> психического состояния.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260648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Цель использования оборудования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C:\Users\1\Desktop\Сенсорная комната\IMG_066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264">
            <a:off x="6463483" y="1994892"/>
            <a:ext cx="1907501" cy="134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esktop\Сенсорная комната\IMG_066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2" r="4791" b="46748"/>
          <a:stretch/>
        </p:blipFill>
        <p:spPr bwMode="auto">
          <a:xfrm>
            <a:off x="6588224" y="3861049"/>
            <a:ext cx="1520352" cy="14396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Пользователь\Pictures\Saved 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-134938" y="-234950"/>
            <a:ext cx="2655888" cy="2127250"/>
            <a:chOff x="-135013" y="-235534"/>
            <a:chExt cx="2655293" cy="212725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1259632" y="2204864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2400" b="1" dirty="0">
                <a:solidFill>
                  <a:schemeClr val="bg1"/>
                </a:solidFill>
              </a:rPr>
              <a:t>Сухой интерактивный бассейн с подсветкой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08920"/>
            <a:ext cx="55975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Снижение уровня психоэмоционального напряжения.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Снижение двигательного тонуса. Регуляция мышечного напряжения.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Развитие: </a:t>
            </a:r>
          </a:p>
          <a:p>
            <a:r>
              <a:rPr lang="ru-RU" dirty="0">
                <a:solidFill>
                  <a:schemeClr val="bg1"/>
                </a:solidFill>
              </a:rPr>
              <a:t>-кинестетической и тактильной чувствительности;</a:t>
            </a:r>
          </a:p>
          <a:p>
            <a:r>
              <a:rPr lang="ru-RU" dirty="0">
                <a:solidFill>
                  <a:schemeClr val="bg1"/>
                </a:solidFill>
              </a:rPr>
              <a:t>-образа тела;</a:t>
            </a:r>
          </a:p>
          <a:p>
            <a:r>
              <a:rPr lang="ru-RU" dirty="0">
                <a:solidFill>
                  <a:schemeClr val="bg1"/>
                </a:solidFill>
              </a:rPr>
              <a:t>-пространственных восприятий и представлений;</a:t>
            </a:r>
          </a:p>
          <a:p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ru-RU" dirty="0" err="1">
                <a:solidFill>
                  <a:schemeClr val="bg1"/>
                </a:solidFill>
              </a:rPr>
              <a:t>проприоцептивной</a:t>
            </a:r>
            <a:r>
              <a:rPr lang="ru-RU" dirty="0">
                <a:solidFill>
                  <a:schemeClr val="bg1"/>
                </a:solidFill>
              </a:rPr>
              <a:t> чувствительности.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Коррекция уровня тревожности, агрессивности.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5876" y="404664"/>
            <a:ext cx="525156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Цель использования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оборудования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C:\Users\Пользователь\Desktop\СЕНСОРНАЯ КОМНАТА\IMG_06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509120"/>
            <a:ext cx="24979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Пользователь\Pictures\Saved 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-134938" y="-234950"/>
            <a:ext cx="2655888" cy="2127250"/>
            <a:chOff x="-135013" y="-235534"/>
            <a:chExt cx="2655293" cy="212725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971600" y="17008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/>
            <a:r>
              <a:rPr lang="ru-RU" sz="2400" b="1" dirty="0">
                <a:solidFill>
                  <a:schemeClr val="bg1"/>
                </a:solidFill>
              </a:rPr>
              <a:t>Фонтан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332656"/>
            <a:ext cx="62646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Цель использования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оборудования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C:\Users\Пользователь\Desktop\СЕНСОРНАЯ КОМНАТА\IMG_0678.JPG"/>
          <p:cNvPicPr/>
          <p:nvPr/>
        </p:nvPicPr>
        <p:blipFill>
          <a:blip r:embed="rId4" cstate="print"/>
          <a:srcRect l="6844" r="10642"/>
          <a:stretch>
            <a:fillRect/>
          </a:stretch>
        </p:blipFill>
        <p:spPr bwMode="auto">
          <a:xfrm rot="361969">
            <a:off x="6840774" y="1573401"/>
            <a:ext cx="18002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827584" y="2060848"/>
            <a:ext cx="60486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Снижение уровня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психоэмоционального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напряжения.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Развитие: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-зрительного восприятия;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цветовосприятия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Активизация внимания.</a:t>
            </a:r>
          </a:p>
          <a:p>
            <a:pPr eaLnBrk="0" hangingPunct="0"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Релаксация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3789041"/>
            <a:ext cx="3332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2400" b="1" dirty="0" smtClean="0">
                <a:solidFill>
                  <a:schemeClr val="bg1"/>
                </a:solidFill>
              </a:rPr>
              <a:t>Соляная лампа «Чаша»</a:t>
            </a:r>
          </a:p>
          <a:p>
            <a:pPr marL="285750" indent="-285750"/>
            <a:endParaRPr lang="ru-RU" sz="2400" b="1" dirty="0" smtClean="0">
              <a:solidFill>
                <a:schemeClr val="bg1"/>
              </a:solidFill>
            </a:endParaRPr>
          </a:p>
          <a:p>
            <a:pPr marL="285750" indent="-285750"/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771800" y="4154597"/>
            <a:ext cx="61916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Коктейль классической солевой лампы и эффекта Огненной Чаши. 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Эффективно нормализуют нарушенные процессы в организме. Лечебные свойства соляных ламп основаны на ионизации воздуха и насыщении его микрочастицами соли и сопутствующих природных минералов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5606" name="Picture 6" descr="Cолевые ламп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91538">
            <a:off x="1165937" y="4606707"/>
            <a:ext cx="1379397" cy="137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5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Пользователь\Pictures\Saved 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-134938" y="-234950"/>
            <a:ext cx="2655888" cy="2127250"/>
            <a:chOff x="-135013" y="-235534"/>
            <a:chExt cx="2655293" cy="212725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971600" y="1772816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2400" b="1" dirty="0" smtClean="0">
                <a:solidFill>
                  <a:schemeClr val="bg1"/>
                </a:solidFill>
              </a:rPr>
              <a:t>Музыкальный центр</a:t>
            </a:r>
            <a:endParaRPr lang="ru-RU" sz="2400" b="1" dirty="0">
              <a:solidFill>
                <a:schemeClr val="bg1"/>
              </a:solidFill>
            </a:endParaRPr>
          </a:p>
          <a:p>
            <a:pPr marL="285750" indent="-285750"/>
            <a:r>
              <a:rPr lang="ru-RU" dirty="0">
                <a:solidFill>
                  <a:schemeClr val="bg1"/>
                </a:solidFill>
              </a:rPr>
              <a:t>Набор С</a:t>
            </a:r>
            <a:r>
              <a:rPr lang="en-US" dirty="0">
                <a:solidFill>
                  <a:schemeClr val="bg1"/>
                </a:solidFill>
              </a:rPr>
              <a:t>D </a:t>
            </a:r>
            <a:r>
              <a:rPr lang="ru-RU" dirty="0">
                <a:solidFill>
                  <a:schemeClr val="bg1"/>
                </a:solidFill>
              </a:rPr>
              <a:t>дисков для </a:t>
            </a:r>
            <a:r>
              <a:rPr lang="ru-RU" dirty="0" smtClean="0">
                <a:solidFill>
                  <a:schemeClr val="bg1"/>
                </a:solidFill>
              </a:rPr>
              <a:t>релаксации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Обогащение восприятия и воображения.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Создание психологического комфорта.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Релаксация: воздействие слуховых образов.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Снижение нервно-психического и эмоционального напряжения.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Активизация двигательной активности.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Формирование навыков </a:t>
            </a:r>
            <a:r>
              <a:rPr lang="ru-RU" dirty="0" err="1" smtClean="0">
                <a:solidFill>
                  <a:schemeClr val="bg1"/>
                </a:solidFill>
              </a:rPr>
              <a:t>саморегуляции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ru-RU" sz="2400" b="1" dirty="0" smtClean="0">
                <a:solidFill>
                  <a:schemeClr val="bg1"/>
                </a:solidFill>
              </a:rPr>
              <a:t>Комплект </a:t>
            </a:r>
            <a:r>
              <a:rPr lang="ru-RU" sz="2400" b="1" dirty="0">
                <a:solidFill>
                  <a:schemeClr val="bg1"/>
                </a:solidFill>
              </a:rPr>
              <a:t>светонепроницаемых штор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err="1">
                <a:solidFill>
                  <a:schemeClr val="bg1"/>
                </a:solidFill>
              </a:rPr>
              <a:t>Блэкаут</a:t>
            </a:r>
            <a:r>
              <a:rPr lang="ru-RU" sz="2400" b="1" dirty="0">
                <a:solidFill>
                  <a:schemeClr val="bg1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Создание психотерапевтического пространства.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Развитие: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-воображения;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-восприятия пространства.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Релаксация.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260648"/>
            <a:ext cx="61926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Цель использования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оборудования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Картинки по запросу светонепроницаемые ш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15" y="5587854"/>
            <a:ext cx="1346621" cy="10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светонепроницаемые ш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49" y="4293096"/>
            <a:ext cx="1890910" cy="141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музыкальный цент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634">
            <a:off x="6864949" y="1792709"/>
            <a:ext cx="1890910" cy="126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Пользователь\Pictures\Saved 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-134938" y="-234950"/>
            <a:ext cx="2655888" cy="2127250"/>
            <a:chOff x="-135013" y="-235534"/>
            <a:chExt cx="2655293" cy="212725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2286000" y="18593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700808"/>
            <a:ext cx="770485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Цветодинамичные</a:t>
            </a:r>
            <a:r>
              <a:rPr lang="ru-RU" b="1" dirty="0" smtClean="0">
                <a:solidFill>
                  <a:schemeClr val="bg1"/>
                </a:solidFill>
              </a:rPr>
              <a:t> светильники </a:t>
            </a:r>
            <a:r>
              <a:rPr lang="ru-RU" sz="2400" b="1" dirty="0" smtClean="0">
                <a:solidFill>
                  <a:schemeClr val="bg1"/>
                </a:solidFill>
              </a:rPr>
              <a:t>«Жар-птица»</a:t>
            </a:r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chemeClr val="bg1"/>
                </a:solidFill>
              </a:rPr>
              <a:t>и «Шар»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Снижение уровня </a:t>
            </a:r>
            <a:r>
              <a:rPr lang="ru-RU" dirty="0" err="1" smtClean="0">
                <a:solidFill>
                  <a:schemeClr val="bg1"/>
                </a:solidFill>
              </a:rPr>
              <a:t>психоэмоционального</a:t>
            </a:r>
            <a:r>
              <a:rPr lang="ru-RU" dirty="0" smtClean="0">
                <a:solidFill>
                  <a:schemeClr val="bg1"/>
                </a:solidFill>
              </a:rPr>
              <a:t> напряжения.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Развитие: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-зрительного восприятия;</a:t>
            </a:r>
          </a:p>
          <a:p>
            <a:r>
              <a:rPr lang="ru-RU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- воображения;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err="1" smtClean="0">
                <a:solidFill>
                  <a:schemeClr val="bg1"/>
                </a:solidFill>
              </a:rPr>
              <a:t>цветовосприятия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-ориентировки в пространстве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-познавательной сферы;</a:t>
            </a:r>
            <a:endParaRPr lang="ru-RU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-активизация внимания.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Релаксация: воздействие зрительных образов. </a:t>
            </a:r>
          </a:p>
          <a:p>
            <a:pPr lvl="0" eaLnBrk="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Создания визуальных эффектов.</a:t>
            </a:r>
          </a:p>
          <a:p>
            <a:pPr lvl="0" eaLnBrk="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Создание психологического комфорта.</a:t>
            </a:r>
            <a:endParaRPr lang="ru-RU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lvl="0" eaLnBrk="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Снижение уровня тревожности.</a:t>
            </a:r>
            <a:endParaRPr lang="ru-RU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lvl="0" eaLnBrk="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Коррекция страхов.</a:t>
            </a:r>
            <a:endParaRPr lang="ru-RU" dirty="0" smtClean="0">
              <a:solidFill>
                <a:schemeClr val="bg1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63688" y="1568842"/>
            <a:ext cx="7380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188640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Цель использования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оборудования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zhar-ptits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348880"/>
            <a:ext cx="19989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cdn.st100sp.com/pictures/0229388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1028">
            <a:off x="6403099" y="4256474"/>
            <a:ext cx="1483196" cy="143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5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Пользователь\Pictures\Saved 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-134938" y="-234950"/>
            <a:ext cx="2655888" cy="2127250"/>
            <a:chOff x="-135013" y="-235534"/>
            <a:chExt cx="2655293" cy="212725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1043608" y="184482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Воздушно-пузырьковые колонны «Сенсорный дуэт» с мягкой платформой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2996952"/>
            <a:ext cx="54360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Снижение уровня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психоэмоционального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напряжения.</a:t>
            </a: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eaLnBrk="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Развитие:</a:t>
            </a: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-зрительного восприятия;</a:t>
            </a: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цветовосприятия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-тактильного восприятия.</a:t>
            </a: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eaLnBrk="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Активизация внимания.</a:t>
            </a:r>
          </a:p>
          <a:p>
            <a:pPr marL="285750" lvl="0" indent="-285750" eaLnBrk="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Релаксация в процессе представления образов.</a:t>
            </a: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260648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Цель использования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оборудования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C:\Users\Пользователь\Desktop\СЕНСОРНАЯ КОМНАТА\IMG_06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9704" y="2780929"/>
            <a:ext cx="20527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Пользователь\Pictures\Saved 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502" y="3107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-67469" y="33340"/>
            <a:ext cx="2655888" cy="2127250"/>
            <a:chOff x="-135013" y="-235534"/>
            <a:chExt cx="2655293" cy="212725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755576" y="1924873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Подвесной модуль «Разноцветная гроза»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25819" y="268290"/>
            <a:ext cx="73485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Цель использования 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</a:rPr>
              <a:t>оборудования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25819" y="2514920"/>
            <a:ext cx="74211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Модуль </a:t>
            </a:r>
            <a:r>
              <a:rPr lang="ru-RU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предназначен для создания релаксационного и активационного светового эффекта в сенсорных </a:t>
            </a:r>
            <a:r>
              <a:rPr lang="ru-RU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комнатах.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Мягкие </a:t>
            </a:r>
            <a:r>
              <a:rPr lang="ru-RU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фибероптические</a:t>
            </a:r>
            <a:r>
              <a:rPr lang="ru-RU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волокна абсолютно безопасны, их можно перебирать, держать в руках, обматывать вокруг частей тела и т.п. Яркие, изменяющиеся цвета привлекают внимание, успокаивают. Модуль эффективен для детей со слабым зрением. </a:t>
            </a:r>
            <a:endParaRPr lang="ru-RU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Стимулирует зрительные и тактильные ощущения, снимает нервно- психическое и эмоциональное напряжение. Ребенок может представить, что это волшебный дождь, который смывает все страхи, обиды и переживания, а сидя под тучкой, ребенок может пофантазировать и помечтать.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C:\Users\Пользователь\Desktop\СЕНСОРНАЯ КОМНАТА\IMG_06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096965"/>
            <a:ext cx="2128520" cy="141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Пользователь\Pictures\Saved 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-134938" y="-234950"/>
            <a:ext cx="2655888" cy="2127250"/>
            <a:chOff x="-135013" y="-235534"/>
            <a:chExt cx="2655293" cy="212725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827584" y="2036515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Фиброптический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занавес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подвижном карнизе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79104" y="332656"/>
            <a:ext cx="65028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Цель использования 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</a:rPr>
              <a:t>оборудования</a:t>
            </a:r>
          </a:p>
        </p:txBody>
      </p:sp>
      <p:pic>
        <p:nvPicPr>
          <p:cNvPr id="9" name="Рисунок 8" descr="http://www.reamed.org/assets/images/fibroopticheskoe/zanaves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576886"/>
            <a:ext cx="18002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71797" y="3284984"/>
            <a:ext cx="6191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Предназначен </a:t>
            </a:r>
            <a:r>
              <a:rPr lang="ru-RU" dirty="0">
                <a:solidFill>
                  <a:schemeClr val="bg1"/>
                </a:solidFill>
              </a:rPr>
              <a:t>привлекать внимание, успокаивать, концентрировать внимание, использовать в ходе релаксационных занятий, на тематических занятиях по сказочным сюжетам, волшебных историй и т.п.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Нити </a:t>
            </a:r>
            <a:r>
              <a:rPr lang="ru-RU" dirty="0">
                <a:solidFill>
                  <a:schemeClr val="bg1"/>
                </a:solidFill>
              </a:rPr>
              <a:t>можно перебирать, держать, обматывать вокруг тела и рук.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Данное </a:t>
            </a:r>
            <a:r>
              <a:rPr lang="ru-RU" dirty="0">
                <a:solidFill>
                  <a:schemeClr val="bg1"/>
                </a:solidFill>
              </a:rPr>
              <a:t>оборудование особенно полезно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для стимуляции зрительного восприятия.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17805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Пользователь\Pictures\Saved 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97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-134938" y="-234950"/>
            <a:ext cx="2655888" cy="2127250"/>
            <a:chOff x="-135013" y="-235534"/>
            <a:chExt cx="2655293" cy="212725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1260474" y="0"/>
            <a:ext cx="66238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Цель использования 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</a:rPr>
              <a:t>оборудования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8615" y="1703516"/>
            <a:ext cx="4915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Светодиодный шнур «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Дюралайн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6325" y="2274838"/>
            <a:ext cx="58862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«Волшебная нить» со специальными световыми  эффектами используется для создания положительного эмоционального настроения, с помощью «нити» можно выкладывать на полу различные фигуры, необходимые для групповых и индивидуальных занятий:  светящиеся дорожки, ручейки, лабиринты и пр. Прибор способствует значительному повышению интереса детей  к занятиям в сенсорной комнате. 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915816" y="4909811"/>
            <a:ext cx="6092209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Светильник «Фонтан света»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Созерцание «фонтана» способствует концентрации внимания,  вызывает положительные эмоции.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http://i.bigmir.net/img/dnevnik/uploads/2170842/851714/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325" y="4902181"/>
            <a:ext cx="167830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files.cmlt.ru/getUserImage?id=417309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462">
            <a:off x="6609679" y="1244558"/>
            <a:ext cx="1886962" cy="12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05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Пользователь\Pictures\Saved 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-134938" y="-234950"/>
            <a:ext cx="2655888" cy="2127250"/>
            <a:chOff x="-135013" y="-235534"/>
            <a:chExt cx="2655293" cy="212725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1034677" y="404664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Цель использования 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</a:rPr>
              <a:t>оборудования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3995" y="21408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Панно «Кривое зеркало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3994" y="2780928"/>
            <a:ext cx="60562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Предназначено для групповых и индивидуальных занятий, игр и развлечений детей в возрасте от 3 лет.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Панно </a:t>
            </a:r>
            <a:r>
              <a:rPr lang="ru-RU" dirty="0">
                <a:solidFill>
                  <a:schemeClr val="bg1"/>
                </a:solidFill>
              </a:rPr>
              <a:t>«Кривое зеркало» - это изогнутое зеркало вставленное в рамку. Зеркало сделано из небьющегося зеркального пластика. Двигаясь, меняя положение, ребенок видит, как меняются комната и размеры отдельных частей его тела: головы, глаз, рта, рук, туловища и т.д.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если обычное зеркало отражает все как есть, то кривое зеркало искажает порой все вокруг до неузнаваемости, вносит в игру и занятие элемент необычности, неожиданности, сказочности.</a:t>
            </a:r>
          </a:p>
        </p:txBody>
      </p:sp>
      <p:pic>
        <p:nvPicPr>
          <p:cNvPr id="10" name="Рисунок 9" descr="C:\Users\Пользователь\Desktop\СЕНСОРНАЯ КОМНАТА\IMG_06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464918"/>
            <a:ext cx="1786890" cy="227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05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2"/>
          <p:cNvGrpSpPr>
            <a:grpSpLocks/>
          </p:cNvGrpSpPr>
          <p:nvPr/>
        </p:nvGrpSpPr>
        <p:grpSpPr bwMode="auto">
          <a:xfrm>
            <a:off x="0" y="-171400"/>
            <a:ext cx="2655888" cy="2127250"/>
            <a:chOff x="-135013" y="-235534"/>
            <a:chExt cx="2655293" cy="212725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07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1116013" y="1989138"/>
            <a:ext cx="383698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Сенсорная комната 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это организованная особым образом окружающая среда, состоящая из множества различного рода стимуляторов, которые воздействуют на органы зрения, слуха, осязания, вестибулярные рецепторы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Пользователь\Desktop\СЕНСОРНАЯ КОМНАТА\IMG_06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933056"/>
            <a:ext cx="16561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esktop\СЕНСОРНАЯ КОМНАТА\IMG_06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8122">
            <a:off x="6140949" y="897087"/>
            <a:ext cx="1289707" cy="121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esktop\СЕНСОРНАЯ КОМНАТА\IMG_066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509120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ользователь\Desktop\СЕНСОРНАЯ КОМНАТА\IMG_066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9319">
            <a:off x="5463473" y="2604200"/>
            <a:ext cx="162467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Жар-птица"/>
          <p:cNvPicPr/>
          <p:nvPr/>
        </p:nvPicPr>
        <p:blipFill>
          <a:blip r:embed="rId8" cstate="print"/>
          <a:srcRect l="54547"/>
          <a:stretch>
            <a:fillRect/>
          </a:stretch>
        </p:blipFill>
        <p:spPr bwMode="auto">
          <a:xfrm rot="9891241">
            <a:off x="2638708" y="378145"/>
            <a:ext cx="1076103" cy="132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Desktop\СЕНСОРНАЯ КОМНАТА\IMG_0673.JPG"/>
          <p:cNvPicPr/>
          <p:nvPr/>
        </p:nvPicPr>
        <p:blipFill>
          <a:blip r:embed="rId9" cstate="print"/>
          <a:srcRect r="11600" b="5102"/>
          <a:stretch>
            <a:fillRect/>
          </a:stretch>
        </p:blipFill>
        <p:spPr bwMode="auto">
          <a:xfrm rot="321319">
            <a:off x="7501850" y="2547769"/>
            <a:ext cx="1228174" cy="111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Пользователь\Desktop\СЕНСОРНАЯ КОМНАТА\IMG_0678.JPG"/>
          <p:cNvPicPr/>
          <p:nvPr/>
        </p:nvPicPr>
        <p:blipFill>
          <a:blip r:embed="rId10" cstate="print"/>
          <a:srcRect l="6844" r="10642"/>
          <a:stretch>
            <a:fillRect/>
          </a:stretch>
        </p:blipFill>
        <p:spPr bwMode="auto">
          <a:xfrm>
            <a:off x="4572000" y="260648"/>
            <a:ext cx="1111501" cy="144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.bigmir.net/img/dnevnik/uploads/2170842/851714/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352" y="188640"/>
            <a:ext cx="11027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Пользователь\Pictures\Saved 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-134938" y="-234950"/>
            <a:ext cx="2655888" cy="2127250"/>
            <a:chOff x="-135013" y="-235534"/>
            <a:chExt cx="2655293" cy="212725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1425769" y="105400"/>
            <a:ext cx="6768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Цель использования 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</a:rPr>
              <a:t>оборудования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88275" y="16687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Дорожки массажные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модулей «Змейка»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Балансировочная доска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71335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8729" y="365097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7806" y="2996952"/>
            <a:ext cx="80117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Развитие:</a:t>
            </a:r>
          </a:p>
          <a:p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ru-RU" dirty="0" err="1">
                <a:solidFill>
                  <a:schemeClr val="bg1"/>
                </a:solidFill>
              </a:rPr>
              <a:t>проприоцептивной</a:t>
            </a:r>
            <a:r>
              <a:rPr lang="ru-RU" dirty="0">
                <a:solidFill>
                  <a:schemeClr val="bg1"/>
                </a:solidFill>
              </a:rPr>
              <a:t> чувствительности;</a:t>
            </a:r>
          </a:p>
          <a:p>
            <a:r>
              <a:rPr lang="ru-RU" dirty="0">
                <a:solidFill>
                  <a:schemeClr val="bg1"/>
                </a:solidFill>
              </a:rPr>
              <a:t>-рецепторов стопы;</a:t>
            </a:r>
          </a:p>
          <a:p>
            <a:r>
              <a:rPr lang="ru-RU" dirty="0">
                <a:solidFill>
                  <a:schemeClr val="bg1"/>
                </a:solidFill>
              </a:rPr>
              <a:t>-координации движений;</a:t>
            </a:r>
          </a:p>
          <a:p>
            <a:r>
              <a:rPr lang="ru-RU" dirty="0">
                <a:solidFill>
                  <a:schemeClr val="bg1"/>
                </a:solidFill>
              </a:rPr>
              <a:t>-кинестетической чувствительности;</a:t>
            </a:r>
          </a:p>
          <a:p>
            <a:r>
              <a:rPr lang="ru-RU" dirty="0">
                <a:solidFill>
                  <a:schemeClr val="bg1"/>
                </a:solidFill>
              </a:rPr>
              <a:t>-мыслительной деятельности;</a:t>
            </a:r>
          </a:p>
          <a:p>
            <a:r>
              <a:rPr lang="ru-RU" dirty="0">
                <a:solidFill>
                  <a:schemeClr val="bg1"/>
                </a:solidFill>
              </a:rPr>
              <a:t>-речи, умения передавать ощущения, эмоции в речи;</a:t>
            </a:r>
          </a:p>
          <a:p>
            <a:r>
              <a:rPr lang="ru-RU" dirty="0">
                <a:solidFill>
                  <a:schemeClr val="bg1"/>
                </a:solidFill>
              </a:rPr>
              <a:t>-произвольного внимания.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Тренировка навыков ходьбы.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Массаж ног.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Профилактика плоскостопия.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Коррекция уровня тревожности.</a:t>
            </a:r>
          </a:p>
        </p:txBody>
      </p:sp>
      <p:pic>
        <p:nvPicPr>
          <p:cNvPr id="12" name="Рисунок 11" descr="C:\Users\Пользователь\Desktop\СЕНСОРНАЯ КОМНАТА\IMG_06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8161" y="1264977"/>
            <a:ext cx="1522095" cy="200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1\Desktop\Сенсорная комната\IMG_066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64" y="3650977"/>
            <a:ext cx="185229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Картинки по запросу балансировочная дос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95" y="5013176"/>
            <a:ext cx="1659016" cy="11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Пользователь\Pictures\Saved 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88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-134938" y="-234950"/>
            <a:ext cx="2655888" cy="2127250"/>
            <a:chOff x="-135013" y="-235534"/>
            <a:chExt cx="2655293" cy="212725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1260475" y="201816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Тактильные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ячейки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07280"/>
            <a:ext cx="68407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Цель использования 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</a:rPr>
              <a:t>оборудования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8733" y="263691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Развитие:</a:t>
            </a:r>
          </a:p>
          <a:p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ru-RU" dirty="0" err="1">
                <a:solidFill>
                  <a:schemeClr val="bg1"/>
                </a:solidFill>
              </a:rPr>
              <a:t>проприоцептивной</a:t>
            </a:r>
            <a:r>
              <a:rPr lang="ru-RU" dirty="0">
                <a:solidFill>
                  <a:schemeClr val="bg1"/>
                </a:solidFill>
              </a:rPr>
              <a:t> чувствительности;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-мелкой моторики рук;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-кинестетической </a:t>
            </a:r>
            <a:r>
              <a:rPr lang="ru-RU" dirty="0">
                <a:solidFill>
                  <a:schemeClr val="bg1"/>
                </a:solidFill>
              </a:rPr>
              <a:t>чувствительности;</a:t>
            </a:r>
          </a:p>
          <a:p>
            <a:r>
              <a:rPr lang="ru-RU" dirty="0">
                <a:solidFill>
                  <a:schemeClr val="bg1"/>
                </a:solidFill>
              </a:rPr>
              <a:t>-мыслительной деятельности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- навыков </a:t>
            </a:r>
            <a:r>
              <a:rPr lang="ru-RU" dirty="0">
                <a:solidFill>
                  <a:schemeClr val="bg1"/>
                </a:solidFill>
              </a:rPr>
              <a:t>идентификации предметов.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>
                <a:solidFill>
                  <a:schemeClr val="bg1"/>
                </a:solidFill>
              </a:rPr>
              <a:t>речи, умения передавать ощущения, эмоции в речи;</a:t>
            </a:r>
          </a:p>
          <a:p>
            <a:r>
              <a:rPr lang="ru-RU" dirty="0">
                <a:solidFill>
                  <a:schemeClr val="bg1"/>
                </a:solidFill>
              </a:rPr>
              <a:t>-произвольного внимания.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Массаж кисти рук.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Коррекция </a:t>
            </a:r>
            <a:r>
              <a:rPr lang="ru-RU" dirty="0">
                <a:solidFill>
                  <a:schemeClr val="bg1"/>
                </a:solidFill>
              </a:rPr>
              <a:t>уровня тревожности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C:\Users\1\Desktop\Сенсорная комната\IMG_06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04500"/>
            <a:ext cx="1688336" cy="2576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5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Пользователь\Pictures\Saved 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64" y="-99392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-134938" y="-234950"/>
            <a:ext cx="2655888" cy="2127250"/>
            <a:chOff x="-135013" y="-235534"/>
            <a:chExt cx="2655293" cy="212725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2051720" y="166955"/>
            <a:ext cx="7776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Расписание ознакомительных занятий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в сенсорной комнате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797" y="1990349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444838"/>
              </p:ext>
            </p:extLst>
          </p:nvPr>
        </p:nvGraphicFramePr>
        <p:xfrm>
          <a:off x="1691680" y="1692934"/>
          <a:ext cx="324036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Месяц/день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8, 10, 12 февраля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Пед.состав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15.02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гр.3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16.02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Гр. 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17.02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Гр. 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24.02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Гр. 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26.02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Гр. 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29.02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Гр. 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Гр. 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Гр. 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Гр. 11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5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Pictures\Saved 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Pictures\Saved 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7" name="Группа 2"/>
          <p:cNvGrpSpPr>
            <a:grpSpLocks/>
          </p:cNvGrpSpPr>
          <p:nvPr/>
        </p:nvGrpSpPr>
        <p:grpSpPr bwMode="auto">
          <a:xfrm>
            <a:off x="0" y="-171400"/>
            <a:ext cx="2655888" cy="2127250"/>
            <a:chOff x="-135013" y="-235534"/>
            <a:chExt cx="2655293" cy="212725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11"/>
          <p:cNvSpPr/>
          <p:nvPr/>
        </p:nvSpPr>
        <p:spPr>
          <a:xfrm>
            <a:off x="827584" y="476672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Оптимальное комплексное воздействие </a:t>
            </a: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все органы чувств и нервную систему, </a:t>
            </a: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очарование «живой сказки», </a:t>
            </a: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создающее радостное настроение </a:t>
            </a: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ощущение полной безопасности, — </a:t>
            </a: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всё это позволяет говорить об уникальности и ценности сенсорной комнаты для людей, </a:t>
            </a: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различной возрастной категории, </a:t>
            </a: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степени отклонений</a:t>
            </a: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без каких-либо отклонений вовсе. 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2"/>
          <p:cNvGrpSpPr>
            <a:grpSpLocks/>
          </p:cNvGrpSpPr>
          <p:nvPr/>
        </p:nvGrpSpPr>
        <p:grpSpPr bwMode="auto">
          <a:xfrm>
            <a:off x="0" y="-171400"/>
            <a:ext cx="2655888" cy="2127250"/>
            <a:chOff x="-135013" y="-235534"/>
            <a:chExt cx="2655293" cy="212725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843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1115725" y="912788"/>
            <a:ext cx="7344816" cy="50167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таите недовольства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будьте чересчур критичны</a:t>
            </a:r>
            <a:b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будьте обидчивы  </a:t>
            </a:r>
            <a:endParaRPr lang="ru-RU" sz="40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Не вините других</a:t>
            </a:r>
            <a:b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замыкайтесь только на привычном и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однообразном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/>
              <a:t> </a:t>
            </a: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себя!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2"/>
          <p:cNvGrpSpPr>
            <a:grpSpLocks/>
          </p:cNvGrpSpPr>
          <p:nvPr/>
        </p:nvGrpSpPr>
        <p:grpSpPr bwMode="auto">
          <a:xfrm>
            <a:off x="-134938" y="-234950"/>
            <a:ext cx="2655888" cy="2127250"/>
            <a:chOff x="-135013" y="-235534"/>
            <a:chExt cx="2655293" cy="212725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10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2411760" y="188640"/>
            <a:ext cx="4394815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1979613" y="908720"/>
            <a:ext cx="698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 психофизического и эмоционального здоровья воспитанников с помощью </a:t>
            </a:r>
            <a:r>
              <a:rPr lang="ru-RU" alt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мультисенсорной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среды.</a:t>
            </a:r>
          </a:p>
        </p:txBody>
      </p:sp>
      <p:pic>
        <p:nvPicPr>
          <p:cNvPr id="8" name="Picture 2" descr="D:\Документы\Статьи\Для статьи\DSC_6482.JPG"/>
          <p:cNvPicPr>
            <a:picLocks noChangeAspect="1" noChangeArrowheads="1"/>
          </p:cNvPicPr>
          <p:nvPr/>
        </p:nvPicPr>
        <p:blipFill>
          <a:blip r:embed="rId4" cstate="print"/>
          <a:srcRect l="22784" r="7595" b="12079"/>
          <a:stretch>
            <a:fillRect/>
          </a:stretch>
        </p:blipFill>
        <p:spPr bwMode="auto">
          <a:xfrm rot="21310293">
            <a:off x="1265117" y="2694995"/>
            <a:ext cx="3812097" cy="318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52.img.avito.st/640x480/1414833552.jpg"/>
          <p:cNvPicPr/>
          <p:nvPr/>
        </p:nvPicPr>
        <p:blipFill>
          <a:blip r:embed="rId5" cstate="print"/>
          <a:srcRect l="2931" r="19817" b="6504"/>
          <a:stretch>
            <a:fillRect/>
          </a:stretch>
        </p:blipFill>
        <p:spPr bwMode="auto">
          <a:xfrm rot="168217">
            <a:off x="6024976" y="2334733"/>
            <a:ext cx="245223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2"/>
          <p:cNvGrpSpPr>
            <a:grpSpLocks/>
          </p:cNvGrpSpPr>
          <p:nvPr/>
        </p:nvGrpSpPr>
        <p:grpSpPr bwMode="auto">
          <a:xfrm>
            <a:off x="0" y="-171400"/>
            <a:ext cx="2195735" cy="2000146"/>
            <a:chOff x="-135013" y="-235534"/>
            <a:chExt cx="2655293" cy="212725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899592" y="1052737"/>
            <a:ext cx="799040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профилактика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психофизических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эмоциональных нагрузок;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положительного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эмоционального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состояния;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облегчение состояния тревожности,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нормализация нервного возбуждения;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адекватной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самооценки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преодоление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застенчивости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агрессии;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позитивного  общения детей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внимания и оригинальности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мышления</a:t>
            </a:r>
          </a:p>
          <a:p>
            <a:pPr indent="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формирование восприятия цвета и звука;</a:t>
            </a:r>
          </a:p>
          <a:p>
            <a:pPr indent="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260648"/>
            <a:ext cx="4394815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12" name="Рисунок 11" descr="http://kharkov.dozor.ua/content/documents/11006/1100505/image/IMG_3280.jpg"/>
          <p:cNvPicPr/>
          <p:nvPr/>
        </p:nvPicPr>
        <p:blipFill>
          <a:blip r:embed="rId4" cstate="print"/>
          <a:srcRect l="20119" t="30177" r="13822" b="10651"/>
          <a:stretch>
            <a:fillRect/>
          </a:stretch>
        </p:blipFill>
        <p:spPr bwMode="auto">
          <a:xfrm>
            <a:off x="6084168" y="3068960"/>
            <a:ext cx="2304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1.xn--90aijubeids.xn--p1ai/1/3704/37034220/afacdb/puzyrkovaya-kolonna-200-sm1-jpg.jpg"/>
          <p:cNvPicPr/>
          <p:nvPr/>
        </p:nvPicPr>
        <p:blipFill>
          <a:blip r:embed="rId5" cstate="print"/>
          <a:srcRect l="12762" r="25263" b="28400"/>
          <a:stretch>
            <a:fillRect/>
          </a:stretch>
        </p:blipFill>
        <p:spPr bwMode="auto">
          <a:xfrm>
            <a:off x="7092280" y="332657"/>
            <a:ext cx="157004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parta1.com/_data/files.thumb/0/d/0d51ce2edb2b55d_4352.5ce9490dc7_p-middl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97734">
            <a:off x="7092280" y="4869160"/>
            <a:ext cx="1849072" cy="136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2"/>
          <p:cNvGrpSpPr>
            <a:grpSpLocks/>
          </p:cNvGrpSpPr>
          <p:nvPr/>
        </p:nvGrpSpPr>
        <p:grpSpPr bwMode="auto">
          <a:xfrm>
            <a:off x="-134938" y="-234950"/>
            <a:ext cx="2655888" cy="2127250"/>
            <a:chOff x="-135013" y="-235534"/>
            <a:chExt cx="2655293" cy="212725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15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547664" y="332656"/>
            <a:ext cx="648332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работы: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195388" y="1979613"/>
            <a:ext cx="7532687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релаксационные тренинги для детей и взрослых, которые уменьшают тревожное состояние, снижают агрессию, обучают </a:t>
            </a:r>
            <a:r>
              <a:rPr lang="ru-RU" alt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>
              <a:buFontTx/>
              <a:buChar char="•"/>
            </a:pPr>
            <a:endParaRPr lang="ru-RU" alt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познавательные занятия;</a:t>
            </a:r>
          </a:p>
          <a:p>
            <a:pPr>
              <a:buFont typeface="Arial" charset="0"/>
              <a:buChar char="•"/>
            </a:pP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непосредственно общение, </a:t>
            </a:r>
          </a:p>
          <a:p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которое имеет огромное </a:t>
            </a:r>
          </a:p>
          <a:p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значение для общего </a:t>
            </a:r>
          </a:p>
          <a:p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психологического </a:t>
            </a:r>
          </a:p>
          <a:p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развития человека, развития</a:t>
            </a:r>
          </a:p>
          <a:p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 самооценки и становления </a:t>
            </a:r>
          </a:p>
          <a:p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личности. 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258300" y="7431088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altLang="ru-RU" sz="1100" b="1">
                <a:cs typeface="Times New Roman" pitchFamily="18" charset="0"/>
              </a:rPr>
              <a:t>3</a:t>
            </a:r>
            <a:endParaRPr lang="ru-RU" altLang="ru-RU"/>
          </a:p>
        </p:txBody>
      </p:sp>
      <p:pic>
        <p:nvPicPr>
          <p:cNvPr id="9" name="Рисунок 8" descr="http://adventureplayanddesign.ie/wp-content/uploads/2014/06/Adventure-Play-and-Design-Multi-Sensory-Rooms-Equipment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852936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old.lipetsktime.ru/photo/news/1_196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509120"/>
            <a:ext cx="2264173" cy="16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2"/>
          <p:cNvGrpSpPr>
            <a:grpSpLocks/>
          </p:cNvGrpSpPr>
          <p:nvPr/>
        </p:nvGrpSpPr>
        <p:grpSpPr bwMode="auto">
          <a:xfrm>
            <a:off x="-134938" y="-234950"/>
            <a:ext cx="2655888" cy="2127250"/>
            <a:chOff x="-135013" y="-235534"/>
            <a:chExt cx="2655293" cy="212725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1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971550" y="1881188"/>
            <a:ext cx="35623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ru-RU" alt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Цветотерапия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Музыкотерапия;</a:t>
            </a:r>
          </a:p>
          <a:p>
            <a:pPr marL="342900" indent="-342900">
              <a:buFontTx/>
              <a:buChar char="-"/>
            </a:pP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alt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Релаксация.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76672"/>
            <a:ext cx="648332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работы</a:t>
            </a:r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68960"/>
            <a:ext cx="4263300" cy="284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2"/>
          <p:cNvGrpSpPr>
            <a:grpSpLocks/>
          </p:cNvGrpSpPr>
          <p:nvPr/>
        </p:nvGrpSpPr>
        <p:grpSpPr bwMode="auto">
          <a:xfrm>
            <a:off x="-134938" y="-234950"/>
            <a:ext cx="2655888" cy="2127250"/>
            <a:chOff x="-135013" y="-235534"/>
            <a:chExt cx="2655293" cy="212725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19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763688" y="1916832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Оборудование сенсорной комнаты в детском саду №7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2"/>
          <p:cNvGrpSpPr>
            <a:grpSpLocks/>
          </p:cNvGrpSpPr>
          <p:nvPr/>
        </p:nvGrpSpPr>
        <p:grpSpPr bwMode="auto">
          <a:xfrm>
            <a:off x="6488112" y="4005064"/>
            <a:ext cx="2655888" cy="2127250"/>
            <a:chOff x="-135013" y="-235534"/>
            <a:chExt cx="2655293" cy="212725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Пользователь\Pictures\Saved 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Группа 2"/>
          <p:cNvGrpSpPr>
            <a:grpSpLocks/>
          </p:cNvGrpSpPr>
          <p:nvPr/>
        </p:nvGrpSpPr>
        <p:grpSpPr bwMode="auto">
          <a:xfrm>
            <a:off x="-149910" y="-234950"/>
            <a:ext cx="2655888" cy="2127250"/>
            <a:chOff x="-135013" y="-235534"/>
            <a:chExt cx="2655293" cy="21272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2123728" y="332656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Релаксационный блок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628800"/>
            <a:ext cx="78488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Мягкое покрытие для пола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Маты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Пуфики детские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Подушечки и мягкие игрушки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Сухой интерактивный бассейн с подсветкой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Фонтан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Цветодинамичный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светилник</a:t>
            </a:r>
            <a:r>
              <a:rPr lang="ru-RU" dirty="0" smtClean="0">
                <a:solidFill>
                  <a:schemeClr val="bg1"/>
                </a:solidFill>
              </a:rPr>
              <a:t> «Жар-птица»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Соляная лампа «Чаша»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Ультрозвуковой</a:t>
            </a:r>
            <a:r>
              <a:rPr lang="ru-RU" dirty="0" smtClean="0">
                <a:solidFill>
                  <a:schemeClr val="bg1"/>
                </a:solidFill>
              </a:rPr>
              <a:t> увлажнитель воздуха с подсветкой и функцией ароматизации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Музыкальный центр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Набор С</a:t>
            </a:r>
            <a:r>
              <a:rPr lang="en-US" dirty="0" smtClean="0">
                <a:solidFill>
                  <a:schemeClr val="bg1"/>
                </a:solidFill>
              </a:rPr>
              <a:t>D </a:t>
            </a:r>
            <a:r>
              <a:rPr lang="ru-RU" dirty="0" smtClean="0">
                <a:solidFill>
                  <a:schemeClr val="bg1"/>
                </a:solidFill>
              </a:rPr>
              <a:t>дисков для релаксации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Комплект светонепроницаемых штор «</a:t>
            </a:r>
            <a:r>
              <a:rPr lang="ru-RU" dirty="0" err="1" smtClean="0">
                <a:solidFill>
                  <a:schemeClr val="bg1"/>
                </a:solidFill>
              </a:rPr>
              <a:t>Блэкаут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C:\Users\Пользователь\Desktop\СЕНСОРНАЯ КОМНАТА\IMG_06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5893">
            <a:off x="7092280" y="1412776"/>
            <a:ext cx="1787268" cy="227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esktop\СЕНСОРНАЯ КОМНАТА\IMG_066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725144"/>
            <a:ext cx="2088232" cy="13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esktop\СЕНСОРНАЯ КОМНАТА\IMG_0678.JPG"/>
          <p:cNvPicPr/>
          <p:nvPr/>
        </p:nvPicPr>
        <p:blipFill>
          <a:blip r:embed="rId6" cstate="print"/>
          <a:srcRect l="6844" r="10642"/>
          <a:stretch>
            <a:fillRect/>
          </a:stretch>
        </p:blipFill>
        <p:spPr bwMode="auto">
          <a:xfrm>
            <a:off x="5868144" y="1196752"/>
            <a:ext cx="139953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ользователь\Desktop\СЕНСОРНАЯ КОМНАТА\IMG_067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260648"/>
            <a:ext cx="1022940" cy="98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Пользователь\Pictures\Saved 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-134938" y="-234950"/>
            <a:ext cx="2655888" cy="2127250"/>
            <a:chOff x="-135013" y="-235534"/>
            <a:chExt cx="2655293" cy="212725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5" y="-584"/>
              <a:ext cx="2520385" cy="16573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121" t="3946" r="56467" b="63892"/>
            <a:stretch>
              <a:fillRect/>
            </a:stretch>
          </p:blipFill>
          <p:spPr bwMode="auto">
            <a:xfrm rot="-2879163">
              <a:off x="-92151" y="-278396"/>
              <a:ext cx="2127251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2195736" y="404664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Активационный блок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772816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Воздушно-пузырьковые колонны «Сенсорный дуэт» с мягкой платформой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Фиброптический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занавес на подвижном карнизе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Подвесной модуль «Разноцветная гроза»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Панно «Кривое зеркало»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Дорожки массажные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модулей «Змейка»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Балансировочная доска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Прозрачный мольберт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Светодиодный шнур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Дюралайн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Напольный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цветодинамичный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музыкальный светильник «Шар»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Тактильные ячейки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Пользователь\Desktop\СЕНСОРНАЯ КОМНАТА\IMG_06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48680"/>
            <a:ext cx="14036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esktop\СЕНСОРНАЯ КОМНАТА\IMG_066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780928"/>
            <a:ext cx="2128727" cy="141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esktop\СЕНСОРНАЯ КОМНАТА\IMG_0673.JPG"/>
          <p:cNvPicPr/>
          <p:nvPr/>
        </p:nvPicPr>
        <p:blipFill>
          <a:blip r:embed="rId6" cstate="print"/>
          <a:srcRect l="21338" r="11600" b="5102"/>
          <a:stretch>
            <a:fillRect/>
          </a:stretch>
        </p:blipFill>
        <p:spPr bwMode="auto">
          <a:xfrm rot="281552">
            <a:off x="7434768" y="5061720"/>
            <a:ext cx="1243375" cy="138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1383</TotalTime>
  <Words>1169</Words>
  <Application>Microsoft Office PowerPoint</Application>
  <PresentationFormat>Экран (4:3)</PresentationFormat>
  <Paragraphs>251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1</cp:lastModifiedBy>
  <cp:revision>100</cp:revision>
  <dcterms:created xsi:type="dcterms:W3CDTF">2015-02-13T18:14:35Z</dcterms:created>
  <dcterms:modified xsi:type="dcterms:W3CDTF">2016-02-24T05:33:45Z</dcterms:modified>
</cp:coreProperties>
</file>