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6"/>
  </p:notesMasterIdLst>
  <p:sldIdLst>
    <p:sldId id="256" r:id="rId2"/>
    <p:sldId id="328" r:id="rId3"/>
    <p:sldId id="329" r:id="rId4"/>
    <p:sldId id="295" r:id="rId5"/>
    <p:sldId id="331" r:id="rId6"/>
    <p:sldId id="333" r:id="rId7"/>
    <p:sldId id="297" r:id="rId8"/>
    <p:sldId id="322" r:id="rId9"/>
    <p:sldId id="324" r:id="rId10"/>
    <p:sldId id="264" r:id="rId11"/>
    <p:sldId id="325" r:id="rId12"/>
    <p:sldId id="326" r:id="rId13"/>
    <p:sldId id="334" r:id="rId14"/>
    <p:sldId id="303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0" autoAdjust="0"/>
    <p:restoredTop sz="86427" autoAdjust="0"/>
  </p:normalViewPr>
  <p:slideViewPr>
    <p:cSldViewPr>
      <p:cViewPr>
        <p:scale>
          <a:sx n="68" d="100"/>
          <a:sy n="68" d="100"/>
        </p:scale>
        <p:origin x="-2790" y="-7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CC3EBC6-D1DE-4AED-9437-D09CB7F1005A}" type="datetimeFigureOut">
              <a:rPr lang="ru-RU"/>
              <a:pPr>
                <a:defRPr/>
              </a:pPr>
              <a:t>29.03.2018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0B2913-F504-4ED7-A70F-CB7056CD5A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315DC0-524A-4C17-BA42-DC0A3B6178C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0B2913-F504-4ED7-A70F-CB7056CD5AE2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0B2913-F504-4ED7-A70F-CB7056CD5AE2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34C77-BB8F-4A26-9D8A-1A45F9A0CA43}" type="datetimeFigureOut">
              <a:rPr lang="ru-RU"/>
              <a:pPr>
                <a:defRPr/>
              </a:pPr>
              <a:t>29.03.2018</a:t>
            </a:fld>
            <a:endParaRPr lang="ru-RU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624EE-5DEE-4BC9-8B60-9B60C7CFBC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35019-FF5A-44E9-92EF-3E8F194941BE}" type="datetimeFigureOut">
              <a:rPr lang="ru-RU"/>
              <a:pPr>
                <a:defRPr/>
              </a:pPr>
              <a:t>29.03.2018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12EBF-C4C0-4F48-976D-48157C1C8C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01950-9225-48E8-A290-617ED9EC5299}" type="datetimeFigureOut">
              <a:rPr lang="ru-RU"/>
              <a:pPr>
                <a:defRPr/>
              </a:pPr>
              <a:t>29.03.2018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D4565-6EF2-41CD-9C32-D496A741F2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25311-06F3-4EF2-9114-63EFD632E091}" type="datetimeFigureOut">
              <a:rPr lang="ru-RU"/>
              <a:pPr>
                <a:defRPr/>
              </a:pPr>
              <a:t>29.03.2018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6941C-6AB6-4245-AF74-B1D70864D6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10ABA-1D4C-4984-AE7F-B7EA1C2DB5A4}" type="datetimeFigureOut">
              <a:rPr lang="ru-RU"/>
              <a:pPr>
                <a:defRPr/>
              </a:pPr>
              <a:t>29.03.2018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1DAB7-2F7F-4228-8917-58A25E2A02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7D0D0-FBCC-4C41-8E7F-3DC90D017C71}" type="datetimeFigureOut">
              <a:rPr lang="ru-RU"/>
              <a:pPr>
                <a:defRPr/>
              </a:pPr>
              <a:t>29.03.2018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5056A-626B-4F7D-A9F6-78D085EC2F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DD76E-2196-4E5F-AFE3-F4B1B4EFA93E}" type="datetimeFigureOut">
              <a:rPr lang="ru-RU"/>
              <a:pPr>
                <a:defRPr/>
              </a:pPr>
              <a:t>29.03.2018</a:t>
            </a:fld>
            <a:endParaRPr lang="ru-RU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77A38-B36A-4626-9A5D-DB8F2F5106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383BB-3854-4193-9991-357A00A8377F}" type="datetimeFigureOut">
              <a:rPr lang="ru-RU"/>
              <a:pPr>
                <a:defRPr/>
              </a:pPr>
              <a:t>29.03.2018</a:t>
            </a:fld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4FCAA-E777-4E01-A4D3-6094F3FB2D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20F50-5968-4622-B897-6BC502711772}" type="datetimeFigureOut">
              <a:rPr lang="ru-RU"/>
              <a:pPr>
                <a:defRPr/>
              </a:pPr>
              <a:t>29.03.2018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4521-0B9E-4E5E-95D0-BC233670C1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F3111-3ED3-4D46-95D1-F655D948B131}" type="datetimeFigureOut">
              <a:rPr lang="ru-RU"/>
              <a:pPr>
                <a:defRPr/>
              </a:pPr>
              <a:t>29.03.2018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55D58-863C-4BD0-9411-78BAFF4DA5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6318C-D33E-440C-B918-BADDD755D6AA}" type="datetimeFigureOut">
              <a:rPr lang="ru-RU"/>
              <a:pPr>
                <a:defRPr/>
              </a:pPr>
              <a:t>29.03.2018</a:t>
            </a:fld>
            <a:endParaRPr lang="ru-RU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E7C17-4F14-477C-80FD-40332CA42E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42558C-47D7-4B13-B853-54353A186AFE}" type="datetimeFigureOut">
              <a:rPr lang="ru-RU"/>
              <a:pPr>
                <a:defRPr/>
              </a:pPr>
              <a:t>29.03.2018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96E092-11E4-4231-94FF-00FF52ADBA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4005" r:id="rId2"/>
    <p:sldLayoutId id="2147484014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5" r:id="rId9"/>
    <p:sldLayoutId id="2147484011" r:id="rId10"/>
    <p:sldLayoutId id="2147484012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772816"/>
            <a:ext cx="7920880" cy="294206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Ежедневное планирование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воспитательно-образовательной деятельности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4572008"/>
            <a:ext cx="7627938" cy="2285992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r>
              <a:rPr lang="ru-RU" sz="2800" dirty="0" smtClean="0"/>
              <a:t> </a:t>
            </a:r>
          </a:p>
          <a:p>
            <a:pPr marR="0" eaLnBrk="1" hangingPunct="1">
              <a:lnSpc>
                <a:spcPct val="80000"/>
              </a:lnSpc>
            </a:pPr>
            <a:r>
              <a:rPr lang="ru-RU" sz="2800" dirty="0" smtClean="0"/>
              <a:t>Методист Упорова Н.В.</a:t>
            </a:r>
            <a:r>
              <a:rPr lang="ru-RU" sz="2800" b="1" i="1" dirty="0" smtClean="0"/>
              <a:t> </a:t>
            </a:r>
          </a:p>
          <a:p>
            <a:pPr marR="0" eaLnBrk="1" hangingPunct="1">
              <a:lnSpc>
                <a:spcPct val="80000"/>
              </a:lnSpc>
            </a:pPr>
            <a:endParaRPr lang="ru-RU" sz="2000" dirty="0" smtClean="0"/>
          </a:p>
          <a:p>
            <a:pPr marR="0" eaLnBrk="1" hangingPunct="1">
              <a:lnSpc>
                <a:spcPct val="80000"/>
              </a:lnSpc>
            </a:pPr>
            <a:endParaRPr lang="ru-RU" sz="2000" dirty="0" smtClean="0"/>
          </a:p>
          <a:p>
            <a:pPr marR="0" eaLnBrk="1" hangingPunct="1">
              <a:lnSpc>
                <a:spcPct val="80000"/>
              </a:lnSpc>
            </a:pPr>
            <a:endParaRPr lang="ru-RU" sz="2000" dirty="0" smtClean="0"/>
          </a:p>
          <a:p>
            <a:pPr marR="0" algn="ctr" eaLnBrk="1" hangingPunct="1">
              <a:lnSpc>
                <a:spcPct val="80000"/>
              </a:lnSpc>
            </a:pPr>
            <a:r>
              <a:rPr lang="ru-RU" sz="2000" b="1" dirty="0" smtClean="0"/>
              <a:t>БМАДОУ «Детский сад №7»</a:t>
            </a:r>
          </a:p>
          <a:p>
            <a:pPr marR="0" eaLnBrk="1" hangingPunct="1">
              <a:lnSpc>
                <a:spcPct val="80000"/>
              </a:lnSpc>
            </a:pPr>
            <a:endParaRPr lang="ru-RU" sz="2000" b="1" dirty="0" smtClean="0"/>
          </a:p>
        </p:txBody>
      </p:sp>
      <p:pic>
        <p:nvPicPr>
          <p:cNvPr id="5" name="Picture 16" descr="1334135949_2-group-of-school-children-stock-vector"/>
          <p:cNvPicPr>
            <a:picLocks noChangeAspect="1" noChangeArrowheads="1"/>
          </p:cNvPicPr>
          <p:nvPr/>
        </p:nvPicPr>
        <p:blipFill>
          <a:blip r:embed="rId3" cstate="print"/>
          <a:srcRect t="51804" b="36523"/>
          <a:stretch>
            <a:fillRect/>
          </a:stretch>
        </p:blipFill>
        <p:spPr bwMode="auto">
          <a:xfrm>
            <a:off x="2195513" y="1268413"/>
            <a:ext cx="5184775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04850"/>
            <a:ext cx="8147248" cy="56391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b="1" dirty="0" smtClean="0"/>
              <a:t>Интеграция</a:t>
            </a:r>
            <a:endParaRPr lang="ru-RU" sz="4000" b="1" dirty="0" smtClean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95536" y="1340769"/>
            <a:ext cx="8291264" cy="4983832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002060"/>
                </a:solidFill>
              </a:rPr>
              <a:t>	Под </a:t>
            </a:r>
            <a:r>
              <a:rPr lang="ru-RU" b="1" dirty="0" smtClean="0">
                <a:solidFill>
                  <a:srgbClr val="002060"/>
                </a:solidFill>
              </a:rPr>
              <a:t>интеграцией</a:t>
            </a:r>
            <a:r>
              <a:rPr lang="ru-RU" dirty="0" smtClean="0">
                <a:solidFill>
                  <a:srgbClr val="002060"/>
                </a:solidFill>
              </a:rPr>
              <a:t> содержания дошкольного образования понимается состояние (или процесс, ведущий к такому состоянию) связанности, взаимопроникновения и взаимодействия отдельных образовательных областей, обеспечивающее целостность образовательного процесса. Таким образом, происходит не только интеграция содержания, но и интеграция разнообразных организационных форм, в которых в той или иной степени будут интегрироваться и различные виды детской деятельности.</a:t>
            </a:r>
          </a:p>
          <a:p>
            <a:pPr algn="just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4248150" y="44450"/>
            <a:ext cx="647700" cy="368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7200" algn="just" eaLnBrk="0" hangingPunct="0"/>
            <a:endParaRPr lang="ru-RU" dirty="0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428604"/>
            <a:ext cx="8075240" cy="779934"/>
          </a:xfrm>
        </p:spPr>
        <p:txBody>
          <a:bodyPr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Особенности планирования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71472" y="1214422"/>
            <a:ext cx="8147248" cy="5337602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Определяем </a:t>
            </a:r>
            <a:r>
              <a:rPr lang="ru-RU" i="1" dirty="0" smtClean="0">
                <a:solidFill>
                  <a:srgbClr val="002060"/>
                </a:solidFill>
              </a:rPr>
              <a:t>цель и задачи  </a:t>
            </a:r>
            <a:r>
              <a:rPr lang="ru-RU" dirty="0" smtClean="0">
                <a:solidFill>
                  <a:srgbClr val="002060"/>
                </a:solidFill>
              </a:rPr>
              <a:t>работы на период планирования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Цель – это общий результат. Цель бывает ОДНА, а задач может быть МНОГО. Цель всегда отвечает на вопрос: ЧТО? (Формирование, расширение, совершенствование…)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ЗАДАЧА – это то, что требует выполнения, разрешения Задача всегда отвечает на вопрос: ЧТО ДЕЛАТЬ? (обучать, формировать, приобщать…)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28604"/>
            <a:ext cx="7787208" cy="714380"/>
          </a:xfrm>
        </p:spPr>
        <p:txBody>
          <a:bodyPr/>
          <a:lstStyle/>
          <a:p>
            <a:pPr lvl="0"/>
            <a:r>
              <a:rPr lang="ru-RU" sz="4400" dirty="0" smtClean="0">
                <a:solidFill>
                  <a:srgbClr val="FF0000"/>
                </a:solidFill>
              </a:rPr>
              <a:t>Компоненты планирования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572560" cy="5786454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Образовательная деятельности в ходе режимных моментов.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Образовательная деятельность, осуществляемая в ходе режимных моментов – это решение образовательных задач с одновременным выполнением функций по присмотру и уходу за детьми (утренним приемом детей, прогулкой, подготовкой ко сну, организацией питания и др.)</a:t>
            </a:r>
          </a:p>
          <a:p>
            <a:pPr>
              <a:buNone/>
            </a:pPr>
            <a:r>
              <a:rPr lang="ru-RU" dirty="0" err="1" smtClean="0">
                <a:solidFill>
                  <a:srgbClr val="002060"/>
                </a:solidFill>
              </a:rPr>
              <a:t>Воспитательно</a:t>
            </a:r>
            <a:r>
              <a:rPr lang="ru-RU" dirty="0" smtClean="0">
                <a:solidFill>
                  <a:srgbClr val="002060"/>
                </a:solidFill>
              </a:rPr>
              <a:t> - образовательную деятельность планируют: в первой половине дня (утренний отрезок времени, НОД, прогулка) и  во второй половине дня</a:t>
            </a:r>
            <a:r>
              <a:rPr lang="en-US" dirty="0" smtClean="0">
                <a:solidFill>
                  <a:srgbClr val="002060"/>
                </a:solidFill>
              </a:rPr>
              <a:t> (</a:t>
            </a:r>
            <a:r>
              <a:rPr lang="ru-RU" dirty="0" smtClean="0">
                <a:solidFill>
                  <a:srgbClr val="002060"/>
                </a:solidFill>
              </a:rPr>
              <a:t>после сна, прогулка)</a:t>
            </a:r>
          </a:p>
          <a:p>
            <a:pPr lvl="0" algn="just">
              <a:buNone/>
            </a:pPr>
            <a:endParaRPr lang="ru-RU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821632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buFont typeface="Arial" pitchFamily="34" charset="0"/>
              <a:buChar char="•"/>
            </a:pPr>
            <a:endParaRPr lang="ru-RU" sz="2800" b="1" i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Итоговые мероприятия по теме месяца </a:t>
            </a:r>
          </a:p>
          <a:p>
            <a:pPr>
              <a:buFont typeface="Arial" pitchFamily="34" charset="0"/>
              <a:buChar char="•"/>
            </a:pPr>
            <a:r>
              <a:rPr lang="ru-RU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Индивидуализация образовательной     деятельности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Взаимодействие с семьями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Взаимодействие со специалистами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Развитие РППС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Спасибо за внимание</a:t>
            </a:r>
            <a:r>
              <a:rPr dirty="0" smtClean="0"/>
              <a:t>.</a:t>
            </a:r>
            <a:endParaRPr lang="ru-RU" dirty="0"/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301038" cy="2000264"/>
          </a:xfrm>
        </p:spPr>
        <p:txBody>
          <a:bodyPr/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3200" b="1" dirty="0" smtClean="0">
                <a:solidFill>
                  <a:srgbClr val="FF0000"/>
                </a:solidFill>
              </a:rPr>
              <a:t>Условия планирования 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воспитательно-образовательной деятельности в ДОУ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объективная оценка уровня своей работы в момент планирования;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 выделение целей и задач планирования на определенный период работы;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 четкое представление результатов работы; которые должны быть достигнуты к концу планируемого периода;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 выбор оптимальных путей, средств, методов, помогающих добиться поставленных целей.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Планирование должно основываться</a:t>
            </a:r>
            <a:r>
              <a:rPr lang="ru-RU" sz="2800" dirty="0" smtClean="0">
                <a:solidFill>
                  <a:srgbClr val="FF0000"/>
                </a:solidFill>
              </a:rPr>
              <a:t>: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9"/>
            <a:ext cx="8229600" cy="4610112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на принципе развивающего образования, целью которого является развитие каждого ребенка,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на комплексно-тематическом принципе построения образовательного процесса,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 на принципе интеграции образовательных областей в соответствии с возрастными возможностями и особенностями воспитанников группы,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 обеспечивать единство воспитательных, развивающих и обучающих задач образования воспитанников.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088" y="571480"/>
            <a:ext cx="7791450" cy="92869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Нормативные требования к планированию воспитательно-образовательной деятельности 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95288" y="1571612"/>
            <a:ext cx="8569325" cy="5000660"/>
          </a:xfrm>
        </p:spPr>
        <p:txBody>
          <a:bodyPr/>
          <a:lstStyle/>
          <a:p>
            <a:pPr algn="ctr">
              <a:buNone/>
            </a:pPr>
            <a:r>
              <a:rPr lang="ru-RU" sz="1900" dirty="0" smtClean="0">
                <a:solidFill>
                  <a:srgbClr val="002060"/>
                </a:solidFill>
              </a:rPr>
              <a:t>Регламентируется законодательными и нормативно-правовыми документами, а также внутренними локальными актами ДОУ: </a:t>
            </a:r>
          </a:p>
          <a:p>
            <a:r>
              <a:rPr lang="ru-RU" sz="1900" dirty="0" smtClean="0">
                <a:solidFill>
                  <a:srgbClr val="002060"/>
                </a:solidFill>
              </a:rPr>
              <a:t>Конвенцией о правах ребенка; </a:t>
            </a:r>
          </a:p>
          <a:p>
            <a:r>
              <a:rPr lang="ru-RU" sz="1900" dirty="0" smtClean="0">
                <a:solidFill>
                  <a:srgbClr val="002060"/>
                </a:solidFill>
              </a:rPr>
              <a:t>Конституцией РФ; </a:t>
            </a:r>
          </a:p>
          <a:p>
            <a:r>
              <a:rPr lang="ru-RU" sz="1900" dirty="0" smtClean="0">
                <a:solidFill>
                  <a:srgbClr val="002060"/>
                </a:solidFill>
              </a:rPr>
              <a:t>Законом «Об образовании в Российской Федерации»;</a:t>
            </a:r>
          </a:p>
          <a:p>
            <a:r>
              <a:rPr lang="ru-RU" sz="1900" dirty="0" smtClean="0">
                <a:solidFill>
                  <a:srgbClr val="002060"/>
                </a:solidFill>
              </a:rPr>
              <a:t> Федеральным законом РФ «Об основных гарантиях прав ребенка в Российской Федерации». Принят Государственной Думой 03.07.1998 г.; </a:t>
            </a:r>
          </a:p>
          <a:p>
            <a:r>
              <a:rPr lang="ru-RU" sz="1900" dirty="0" smtClean="0">
                <a:solidFill>
                  <a:srgbClr val="002060"/>
                </a:solidFill>
              </a:rPr>
              <a:t>Федеральным государственным образовательным стандартом дошкольного образования;</a:t>
            </a:r>
          </a:p>
          <a:p>
            <a:r>
              <a:rPr lang="ru-RU" sz="1900" dirty="0" smtClean="0">
                <a:solidFill>
                  <a:srgbClr val="002060"/>
                </a:solidFill>
              </a:rPr>
              <a:t> Санитарно-эпидемиологическими требованиями к устройству, содержанию и организации режима работы дошкольных образовательных учреждений; </a:t>
            </a:r>
          </a:p>
          <a:p>
            <a:r>
              <a:rPr lang="ru-RU" sz="1900" dirty="0" smtClean="0">
                <a:solidFill>
                  <a:srgbClr val="002060"/>
                </a:solidFill>
              </a:rPr>
              <a:t>Локальными актами ДОУ (уставом, коллективным договором, «Правилами внутреннего трудового распорядка», трудовым договором, должностной инструкцией,  «О планировании воспитательно-образовательной деятельности»)</a:t>
            </a:r>
          </a:p>
          <a:p>
            <a:pPr>
              <a:buNone/>
            </a:pPr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  <p:transition spd="med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Понятийный аппарат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Планирование</a:t>
            </a:r>
            <a:r>
              <a:rPr lang="ru-RU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 заблаговременное определение порядка, последовательности осуществления воспитательно-образовательной работы с указанием необходимых условий, используемых средств, форм и методов.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000108"/>
            <a:ext cx="850112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Комплексно – тематический планирование</a:t>
            </a:r>
            <a:r>
              <a:rPr lang="ru-RU" sz="2800" dirty="0" smtClean="0">
                <a:solidFill>
                  <a:srgbClr val="002060"/>
                </a:solidFill>
              </a:rPr>
              <a:t> - это особая форма организации психолого-педагогической работы в детском саду, объединяющая все виды детской деятельности в течение определённого промежутка времени, когда  решение программных задач происходит в </a:t>
            </a:r>
          </a:p>
          <a:p>
            <a:pPr algn="just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   </a:t>
            </a:r>
            <a:r>
              <a:rPr lang="ru-RU" sz="2800" i="1" u="sng" dirty="0" smtClean="0">
                <a:solidFill>
                  <a:srgbClr val="002060"/>
                </a:solidFill>
              </a:rPr>
              <a:t>совместной деятельности взрослого и детей самостоятельной деятельности </a:t>
            </a:r>
            <a:r>
              <a:rPr lang="ru-RU" sz="2800" dirty="0" smtClean="0">
                <a:solidFill>
                  <a:srgbClr val="002060"/>
                </a:solidFill>
              </a:rPr>
              <a:t>детей не только в рамках непосредственно образовательной деятельности, но и при проведении режимных моментов в соответствии со спецификой дошкольного образования  и </a:t>
            </a:r>
            <a:r>
              <a:rPr lang="ru-RU" sz="2800" i="1" u="sng" dirty="0" smtClean="0">
                <a:solidFill>
                  <a:srgbClr val="002060"/>
                </a:solidFill>
              </a:rPr>
              <a:t>подчинена одной теме</a:t>
            </a:r>
            <a:endParaRPr lang="ru-RU" sz="2800" i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625" y="1143000"/>
            <a:ext cx="4143375" cy="5715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ru-RU" sz="29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23850" y="1628775"/>
            <a:ext cx="8496300" cy="4824413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 Месяц, недели месяца, учебные дни недели;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 Интегрирующие темы, месяца;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 Реализуемые базовые и интегрируемые образовательные области в соответствии с расписанием НОД;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 Решаемые педагогические задачи;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 Виды и темы детской деятельности и используемые в работе.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 Учебно-методическое обеспечение и материально-техническое обеспечение.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244" name="Заголовок 5"/>
          <p:cNvSpPr>
            <a:spLocks noGrp="1"/>
          </p:cNvSpPr>
          <p:nvPr>
            <p:ph type="title"/>
          </p:nvPr>
        </p:nvSpPr>
        <p:spPr>
          <a:xfrm>
            <a:off x="611188" y="765175"/>
            <a:ext cx="8147050" cy="779463"/>
          </a:xfrm>
        </p:spPr>
        <p:txBody>
          <a:bodyPr/>
          <a:lstStyle/>
          <a:p>
            <a:pPr lvl="0" algn="ctr"/>
            <a:r>
              <a:rPr lang="ru-RU" sz="5400" dirty="0" smtClean="0">
                <a:solidFill>
                  <a:srgbClr val="0076A3"/>
                </a:solidFill>
                <a:latin typeface="Constantia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rgbClr val="0076A3"/>
                </a:solidFill>
                <a:latin typeface="Constantia" pitchFamily="18" charset="0"/>
                <a:cs typeface="Times New Roman" pitchFamily="18" charset="0"/>
              </a:rPr>
            </a:br>
            <a:r>
              <a:rPr lang="ru-RU" sz="2800" b="1" dirty="0" smtClean="0"/>
              <a:t> </a:t>
            </a:r>
            <a:r>
              <a:rPr lang="ru-RU" sz="3600" b="1" dirty="0" smtClean="0">
                <a:latin typeface="Arial" pitchFamily="34" charset="0"/>
                <a:ea typeface="+mn-ea"/>
                <a:cs typeface="Arial" pitchFamily="34" charset="0"/>
              </a:rPr>
              <a:t>Перспективное планирование НОД должно отражать</a:t>
            </a:r>
            <a:r>
              <a:rPr lang="ru-RU" sz="2800" b="1" dirty="0" smtClean="0">
                <a:latin typeface="Arial" pitchFamily="34" charset="0"/>
                <a:ea typeface="+mn-ea"/>
                <a:cs typeface="Arial" pitchFamily="34" charset="0"/>
              </a:rPr>
              <a:t>:</a:t>
            </a:r>
          </a:p>
        </p:txBody>
      </p:sp>
    </p:spTree>
  </p:cSld>
  <p:clrMapOvr>
    <a:masterClrMapping/>
  </p:clrMapOvr>
  <p:transition advTm="1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848872" cy="936104"/>
          </a:xfrm>
        </p:spPr>
        <p:txBody>
          <a:bodyPr/>
          <a:lstStyle/>
          <a:p>
            <a:pPr algn="ctr"/>
            <a:r>
              <a:rPr lang="ru-RU" sz="3600" b="1" dirty="0" smtClean="0"/>
              <a:t>Самостоятельная деятельность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412775"/>
            <a:ext cx="7704856" cy="4896545"/>
          </a:xfrm>
        </p:spPr>
        <p:txBody>
          <a:bodyPr/>
          <a:lstStyle/>
          <a:p>
            <a:pPr marL="273050" lvl="7" indent="-273050" algn="just" eaLnBrk="0" fontAlgn="base" hangingPunct="0">
              <a:spcAft>
                <a:spcPct val="0"/>
              </a:spcAft>
              <a:buClr>
                <a:srgbClr val="0BD0D9"/>
              </a:buClr>
              <a:buSzPct val="95000"/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		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  Это свободная деятельность воспитанников в условиях созданной педагогами, предметно-развивающей среды, обеспечивающей выбор каждым ребенком деятельности по интересам и позволяющей ему взаимодействовать со сверстниками или действовать индивидуально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04850"/>
            <a:ext cx="8219256" cy="1295390"/>
          </a:xfrm>
        </p:spPr>
        <p:txBody>
          <a:bodyPr/>
          <a:lstStyle/>
          <a:p>
            <a:pPr algn="ctr"/>
            <a:r>
              <a:rPr lang="ru-RU" sz="3600" b="1" dirty="0" smtClean="0"/>
              <a:t>Совместная деятельность взрослого и детей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800" dirty="0" smtClean="0"/>
              <a:t>   </a:t>
            </a:r>
            <a:r>
              <a:rPr lang="ru-RU" sz="2800" dirty="0" smtClean="0">
                <a:solidFill>
                  <a:srgbClr val="002060"/>
                </a:solidFill>
              </a:rPr>
              <a:t>Это основная модель организации образовательного процесса детей дошкольного возраста; деятельность двух и более участников образовательного процесса (взрослого и воспитанников) по решению образовательных задач на одном пространстве и в одно и то же время. Отличается наличием партнёрской (равноправной) позицией взрослого и партнерской формой организации</a:t>
            </a:r>
            <a:r>
              <a:rPr lang="ru-RU" sz="2800" dirty="0" smtClean="0"/>
              <a:t>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2302</TotalTime>
  <Words>459</Words>
  <Application>Microsoft Office PowerPoint</Application>
  <PresentationFormat>Экран (4:3)</PresentationFormat>
  <Paragraphs>64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     Ежедневное планирование  воспитательно-образовательной деятельности </vt:lpstr>
      <vt:lpstr>              Условия планирования  воспитательно-образовательной деятельности в ДОУ </vt:lpstr>
      <vt:lpstr> Планирование должно основываться:  </vt:lpstr>
      <vt:lpstr>Нормативные требования к планированию воспитательно-образовательной деятельности </vt:lpstr>
      <vt:lpstr>Понятийный аппарат</vt:lpstr>
      <vt:lpstr>Слайд 6</vt:lpstr>
      <vt:lpstr>  Перспективное планирование НОД должно отражать:</vt:lpstr>
      <vt:lpstr>Самостоятельная деятельность </vt:lpstr>
      <vt:lpstr>Совместная деятельность взрослого и детей </vt:lpstr>
      <vt:lpstr>Интеграция</vt:lpstr>
      <vt:lpstr>Особенности планирования</vt:lpstr>
      <vt:lpstr>Компоненты планирования</vt:lpstr>
      <vt:lpstr>Слайд 13</vt:lpstr>
      <vt:lpstr>Спасибо за внимание.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</dc:title>
  <dc:creator>Пользователь</dc:creator>
  <cp:lastModifiedBy>Admin</cp:lastModifiedBy>
  <cp:revision>305</cp:revision>
  <dcterms:modified xsi:type="dcterms:W3CDTF">2018-03-29T04:12:52Z</dcterms:modified>
</cp:coreProperties>
</file>