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0"/>
  </p:notesMasterIdLst>
  <p:sldIdLst>
    <p:sldId id="339" r:id="rId2"/>
    <p:sldId id="341" r:id="rId3"/>
    <p:sldId id="342" r:id="rId4"/>
    <p:sldId id="340" r:id="rId5"/>
    <p:sldId id="349" r:id="rId6"/>
    <p:sldId id="258" r:id="rId7"/>
    <p:sldId id="350" r:id="rId8"/>
    <p:sldId id="351" r:id="rId9"/>
    <p:sldId id="343" r:id="rId10"/>
    <p:sldId id="334" r:id="rId11"/>
    <p:sldId id="346" r:id="rId12"/>
    <p:sldId id="347" r:id="rId13"/>
    <p:sldId id="333" r:id="rId14"/>
    <p:sldId id="321" r:id="rId15"/>
    <p:sldId id="352" r:id="rId16"/>
    <p:sldId id="297" r:id="rId17"/>
    <p:sldId id="322" r:id="rId18"/>
    <p:sldId id="30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0" autoAdjust="0"/>
    <p:restoredTop sz="86427" autoAdjust="0"/>
  </p:normalViewPr>
  <p:slideViewPr>
    <p:cSldViewPr>
      <p:cViewPr>
        <p:scale>
          <a:sx n="68" d="100"/>
          <a:sy n="68" d="100"/>
        </p:scale>
        <p:origin x="-2874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C3EBC6-D1DE-4AED-9437-D09CB7F1005A}" type="datetimeFigureOut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0B2913-F504-4ED7-A70F-CB7056CD5A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andia.ru/text/categ/wiki/001/92.php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pandia.ru/text/categ/wiki/001/212.php" TargetMode="External"/><Relationship Id="rId4" Type="http://schemas.openxmlformats.org/officeDocument/2006/relationships/hyperlink" Target="http://pandia.ru/text/categ/nauka/124.php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0B2913-F504-4ED7-A70F-CB7056CD5AE2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0B2913-F504-4ED7-A70F-CB7056CD5AE2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 инд. подход (организация процесса передачи ЗУН</a:t>
            </a:r>
            <a:r>
              <a:rPr lang="ru-RU" baseline="0" dirty="0" smtClean="0"/>
              <a:t>  с учетом инд. особенностей), а содействие максимальному раскрытию потенциальных возможностей0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0B2913-F504-4ED7-A70F-CB7056CD5AE2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Уникальность использования этой технологии в том, что она позволяет развивать</a:t>
            </a:r>
            <a:r>
              <a:rPr lang="ru-RU" baseline="0" dirty="0" smtClean="0"/>
              <a:t> не только личностные, интеллектуальные качества, но и способности разрешения проблем в самостоятельной и совместной деятельности. Не только  узнают новую информацию, а учатся учится.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622BF6-97F1-44D9-9754-3FBEF3C20895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 smtClean="0"/>
              <a:t>Ребенок захотел что- нарисовать – воплотил свой замысел – это</a:t>
            </a:r>
            <a:r>
              <a:rPr lang="ru-RU" baseline="0" dirty="0" smtClean="0"/>
              <a:t> действия в рамках продуктивной деятельности.  Проектная </a:t>
            </a:r>
            <a:r>
              <a:rPr lang="ru-RU" baseline="0" dirty="0" err="1" smtClean="0"/>
              <a:t>деят</a:t>
            </a:r>
            <a:r>
              <a:rPr lang="ru-RU" baseline="0" dirty="0" smtClean="0"/>
              <a:t>. возникает когда </a:t>
            </a:r>
            <a:r>
              <a:rPr lang="ru-RU" baseline="0" dirty="0" err="1" smtClean="0"/>
              <a:t>реб</a:t>
            </a:r>
            <a:r>
              <a:rPr lang="ru-RU" baseline="0" dirty="0" smtClean="0"/>
              <a:t>. видит проблему: кисточки пачкают стол, приходит к выводу  -  нужно что- сделать. Действия </a:t>
            </a:r>
            <a:r>
              <a:rPr lang="ru-RU" baseline="0" dirty="0" err="1" smtClean="0"/>
              <a:t>реб</a:t>
            </a:r>
            <a:r>
              <a:rPr lang="ru-RU" baseline="0" dirty="0" smtClean="0"/>
              <a:t> попадают в зону ближайшего развития: с одной стороны это новый опыт для </a:t>
            </a:r>
            <a:r>
              <a:rPr lang="ru-RU" baseline="0" dirty="0" err="1" smtClean="0"/>
              <a:t>реб</a:t>
            </a:r>
            <a:r>
              <a:rPr lang="ru-RU" baseline="0" dirty="0" smtClean="0"/>
              <a:t>.,  с др. </a:t>
            </a:r>
            <a:r>
              <a:rPr lang="ru-RU" baseline="0" dirty="0" err="1" smtClean="0"/>
              <a:t>реб</a:t>
            </a:r>
            <a:r>
              <a:rPr lang="ru-RU" baseline="0" dirty="0" smtClean="0"/>
              <a:t>. не сможет реализовать свой замысел без участия взрослого.</a:t>
            </a:r>
          </a:p>
          <a:p>
            <a:pPr marL="228600" indent="-228600">
              <a:buNone/>
            </a:pPr>
            <a:r>
              <a:rPr lang="ru-RU" baseline="0" dirty="0" smtClean="0"/>
              <a:t>2. В процессе продуктивной </a:t>
            </a:r>
            <a:r>
              <a:rPr lang="ru-RU" baseline="0" dirty="0" err="1" smtClean="0"/>
              <a:t>деят</a:t>
            </a:r>
            <a:r>
              <a:rPr lang="ru-RU" baseline="0" dirty="0" smtClean="0"/>
              <a:t>. взрослый предлагает образец, задает алгоритм.  А в проектной </a:t>
            </a:r>
            <a:r>
              <a:rPr lang="ru-RU" baseline="0" dirty="0" err="1" smtClean="0"/>
              <a:t>деят</a:t>
            </a:r>
            <a:r>
              <a:rPr lang="ru-RU" baseline="0" dirty="0" smtClean="0"/>
              <a:t>. </a:t>
            </a:r>
            <a:r>
              <a:rPr lang="ru-RU" baseline="0" dirty="0" err="1" smtClean="0"/>
              <a:t>реб</a:t>
            </a:r>
            <a:r>
              <a:rPr lang="ru-RU" baseline="0" dirty="0" smtClean="0"/>
              <a:t>. оказывается перед проблемой, требующей решения. Для этого исследует варианты, выбирает более оптимальный (обсуждает почему?). Про подставку: сначала может нарисовать несколько вариантов, потом сравнить, выяснить недостатки и преимущества. Замысел опережает технические возможности, поэтому необходима помощь взрослого</a:t>
            </a:r>
          </a:p>
          <a:p>
            <a:pPr marL="228600" indent="-228600">
              <a:buNone/>
            </a:pPr>
            <a:r>
              <a:rPr lang="ru-RU" baseline="0" dirty="0" smtClean="0"/>
              <a:t>3.Субъектность  выражается в наличии собственного мнения. Может проявляться с различной степенью выраженности. В любом случае педагог должен подчеркнуть своеобразие идеи. (про открытку)</a:t>
            </a:r>
          </a:p>
          <a:p>
            <a:pPr marL="228600" indent="-228600">
              <a:buNone/>
            </a:pPr>
            <a:r>
              <a:rPr lang="ru-RU" baseline="0" dirty="0" smtClean="0"/>
              <a:t>4. Не просто подготовка к празднику, но и что это? Почему празднуем? Почему это значимо?</a:t>
            </a:r>
          </a:p>
          <a:p>
            <a:pPr marL="228600" indent="-228600">
              <a:buNone/>
            </a:pP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0B2913-F504-4ED7-A70F-CB7056CD5AE2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FF0000"/>
                </a:solidFill>
              </a:rPr>
              <a:t>Ролевые</a:t>
            </a:r>
            <a:r>
              <a:rPr lang="ru-RU" dirty="0" smtClean="0"/>
              <a:t> -</a:t>
            </a:r>
            <a:r>
              <a:rPr lang="ru-RU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таких проектах структура только намечается и остается открытой до конца 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работы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Участники принимают на себя определенные роли, обусловленные характером и содержанием проекта. Это могут быть 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Литература"/>
              </a:rPr>
              <a:t>литературные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персонажи или вымышленные герои, в игре могут имитироваться социальные или деловые отношения, осложненные гипотетическими игровыми ситуациями. Степень 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творчества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здесь очень высока, что потребует тщательной организационной подготовки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Нормативные –подразумевает проект по созданию свода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правил, по которым должны жить дети в детском саду, может оформлен быть в виде книжки.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0B2913-F504-4ED7-A70F-CB7056CD5AE2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34C77-BB8F-4A26-9D8A-1A45F9A0CA43}" type="datetimeFigureOut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624EE-5DEE-4BC9-8B60-9B60C7CFBC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35019-FF5A-44E9-92EF-3E8F194941BE}" type="datetimeFigureOut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12EBF-C4C0-4F48-976D-48157C1C8C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01950-9225-48E8-A290-617ED9EC5299}" type="datetimeFigureOut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D4565-6EF2-41CD-9C32-D496A741F2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25311-06F3-4EF2-9114-63EFD632E091}" type="datetimeFigureOut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6941C-6AB6-4245-AF74-B1D70864D6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10ABA-1D4C-4984-AE7F-B7EA1C2DB5A4}" type="datetimeFigureOut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1DAB7-2F7F-4228-8917-58A25E2A02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7D0D0-FBCC-4C41-8E7F-3DC90D017C71}" type="datetimeFigureOut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5056A-626B-4F7D-A9F6-78D085EC2F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DD76E-2196-4E5F-AFE3-F4B1B4EFA93E}" type="datetimeFigureOut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77A38-B36A-4626-9A5D-DB8F2F5106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383BB-3854-4193-9991-357A00A8377F}" type="datetimeFigureOut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4FCAA-E777-4E01-A4D3-6094F3FB2D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20F50-5968-4622-B897-6BC502711772}" type="datetimeFigureOut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4521-0B9E-4E5E-95D0-BC233670C1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F3111-3ED3-4D46-95D1-F655D948B131}" type="datetimeFigureOut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55D58-863C-4BD0-9411-78BAFF4DA5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6318C-D33E-440C-B918-BADDD755D6AA}" type="datetimeFigureOut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E7C17-4F14-477C-80FD-40332CA42E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42558C-47D7-4B13-B853-54353A186AFE}" type="datetimeFigureOut">
              <a:rPr lang="ru-RU"/>
              <a:pPr>
                <a:defRPr/>
              </a:pPr>
              <a:t>18.07.2018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96E092-11E4-4231-94FF-00FF52ADBA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05" r:id="rId2"/>
    <p:sldLayoutId id="2147484014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5" r:id="rId9"/>
    <p:sldLayoutId id="2147484011" r:id="rId10"/>
    <p:sldLayoutId id="2147484012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061520" cy="2507704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Современные образовательные технологии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999040" cy="2072672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 проекта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79208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 проектной  деятельности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112568"/>
          </a:xfrm>
        </p:spPr>
        <p:txBody>
          <a:bodyPr/>
          <a:lstStyle/>
          <a:p>
            <a:pPr marL="514350" indent="-514350"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1.Проектная деятельность начинается тогда, когда прямое действие невозможно. Ребенок видит проблему и задумывается над ее решением</a:t>
            </a:r>
          </a:p>
          <a:p>
            <a:pPr marL="514350" indent="-514350"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2.Проектная деятельность, в отличие от продуктивной, предполагает движение в пространстве возможного</a:t>
            </a:r>
          </a:p>
          <a:p>
            <a:pPr marL="514350" indent="-514350"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3.Проектная деятельность опирается на субъектность ребенка, т.е. на выражение инициативы, проявление самостоятельной активности.</a:t>
            </a:r>
          </a:p>
          <a:p>
            <a:pPr marL="514350" indent="-514350"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4.Проектная деятельность предполагает не просто реализацию идеи ребенка, но и реализацию его смыслов.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19256" cy="70792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Типология проектов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1412776"/>
            <a:ext cx="8352928" cy="518457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доминирующей деятельности участников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практико – ориентированные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-исследовательские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информационные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творческие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-ролевые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Веракса Н.Е.  и  Веракса А.Н. выделяют: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-исследовательские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-творческие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-нормативные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075240" cy="851942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По характеру комплексности и характеру контактов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3"/>
            <a:ext cx="8363272" cy="4767808"/>
          </a:xfrm>
        </p:spPr>
        <p:txBody>
          <a:bodyPr/>
          <a:lstStyle/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моно-   и  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межпредметные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По продолжительности 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краткосрочные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среднесрочные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долгосрочные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По составу участников</a:t>
            </a:r>
          </a:p>
          <a:p>
            <a:pPr>
              <a:buNone/>
            </a:pP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семейные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групповые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индивидуальные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072494" cy="1285860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Алгоритм работы над проектом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4895865"/>
          </a:xfrm>
        </p:spPr>
        <p:txBody>
          <a:bodyPr/>
          <a:lstStyle/>
          <a:p>
            <a:pPr marL="514350" indent="-514350" algn="just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1.Обозначение проблемы, отвечающей потребностям детей</a:t>
            </a:r>
          </a:p>
          <a:p>
            <a:pPr algn="just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2.Определение цели проекта, прогнозирование и конкретизация будущего результата</a:t>
            </a:r>
          </a:p>
          <a:p>
            <a:pPr algn="just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3.Столкновение знания и «незнания», осознание познавательной задачи</a:t>
            </a:r>
          </a:p>
          <a:p>
            <a:pPr algn="just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4.Активизация способов получения информации</a:t>
            </a:r>
          </a:p>
          <a:p>
            <a:pPr algn="just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Получение необходимой информации</a:t>
            </a:r>
          </a:p>
          <a:p>
            <a:pPr algn="just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Обобщение полученной информации</a:t>
            </a:r>
          </a:p>
          <a:p>
            <a:pPr>
              <a:buNone/>
            </a:pP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одержимое 6"/>
          <p:cNvSpPr txBox="1">
            <a:spLocks/>
          </p:cNvSpPr>
          <p:nvPr/>
        </p:nvSpPr>
        <p:spPr>
          <a:xfrm>
            <a:off x="827088" y="2060575"/>
            <a:ext cx="7931150" cy="4551363"/>
          </a:xfrm>
          <a:prstGeom prst="rect">
            <a:avLst/>
          </a:prstGeom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ru-RU" sz="3200" i="1" dirty="0">
              <a:latin typeface="+mn-lt"/>
              <a:cs typeface="+mn-cs"/>
            </a:endParaRPr>
          </a:p>
        </p:txBody>
      </p:sp>
      <p:sp>
        <p:nvSpPr>
          <p:cNvPr id="9219" name="Rectangle 24"/>
          <p:cNvSpPr>
            <a:spLocks noChangeArrowheads="1"/>
          </p:cNvSpPr>
          <p:nvPr/>
        </p:nvSpPr>
        <p:spPr bwMode="auto">
          <a:xfrm>
            <a:off x="4248150" y="44450"/>
            <a:ext cx="647700" cy="368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 algn="just" eaLnBrk="0" hangingPunct="0">
              <a:tabLst>
                <a:tab pos="180975" algn="ctr"/>
              </a:tabLst>
            </a:pPr>
            <a:endParaRPr lang="ru-RU" dirty="0"/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684213" y="-315913"/>
            <a:ext cx="8208962" cy="2089151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ru-RU" sz="4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ru-RU" sz="4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" name="Содержимое 6"/>
          <p:cNvSpPr txBox="1">
            <a:spLocks/>
          </p:cNvSpPr>
          <p:nvPr/>
        </p:nvSpPr>
        <p:spPr>
          <a:xfrm>
            <a:off x="900113" y="2349500"/>
            <a:ext cx="7848600" cy="5472113"/>
          </a:xfrm>
          <a:prstGeom prst="rect">
            <a:avLst/>
          </a:prstGeom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ru-RU" sz="2600" dirty="0">
                <a:latin typeface="+mn-lt"/>
                <a:cs typeface="+mn-cs"/>
              </a:rPr>
              <a:t>                 </a:t>
            </a:r>
            <a:endParaRPr lang="ru-RU" sz="3600" i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endParaRPr lang="ru-RU" sz="3200" i="1" dirty="0">
              <a:latin typeface="+mn-lt"/>
              <a:cs typeface="+mn-cs"/>
            </a:endParaRP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 rot="10800000" flipV="1">
            <a:off x="611188" y="3905250"/>
            <a:ext cx="8281987" cy="401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1000108"/>
          <a:ext cx="8534752" cy="5453228"/>
        </p:xfrm>
        <a:graphic>
          <a:graphicData uri="http://schemas.openxmlformats.org/drawingml/2006/table">
            <a:tbl>
              <a:tblPr/>
              <a:tblGrid>
                <a:gridCol w="8534752"/>
              </a:tblGrid>
              <a:tr h="5453228">
                <a:tc>
                  <a:txBody>
                    <a:bodyPr/>
                    <a:lstStyle/>
                    <a:p>
                      <a:pPr marL="273050" indent="-2730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</a:pPr>
                      <a:r>
                        <a:rPr lang="ru-RU" sz="32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r>
                        <a:rPr lang="ru-RU" sz="28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Планирование деятельности, определение средств реализации проекта</a:t>
                      </a:r>
                    </a:p>
                    <a:p>
                      <a:pPr marL="273050" indent="-2730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</a:pPr>
                      <a:r>
                        <a:rPr lang="ru-RU" sz="28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Реализация проекта</a:t>
                      </a:r>
                    </a:p>
                    <a:p>
                      <a:pPr marL="273050" indent="-2730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</a:pPr>
                      <a:r>
                        <a:rPr lang="ru-RU" sz="28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Обсуждение результата,  хода работы.</a:t>
                      </a:r>
                    </a:p>
                    <a:p>
                      <a:pPr marL="273050" indent="-2730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</a:pPr>
                      <a:r>
                        <a:rPr lang="ru-RU" sz="28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 Презентация результатов</a:t>
                      </a:r>
                    </a:p>
                    <a:p>
                      <a:pPr marL="273050" indent="-2730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</a:pPr>
                      <a:r>
                        <a:rPr lang="ru-RU" sz="28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 Совместное определение перспективы развития проекта.</a:t>
                      </a:r>
                    </a:p>
                    <a:p>
                      <a:pPr>
                        <a:buNone/>
                      </a:pPr>
                      <a:endParaRPr lang="ru-RU" sz="32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2413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6A3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114300" marR="1143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19256" cy="707926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Методы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1"/>
            <a:ext cx="8075240" cy="4695800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Проблемно-поисковые</a:t>
            </a:r>
            <a:r>
              <a:rPr lang="ru-RU" dirty="0" smtClean="0">
                <a:solidFill>
                  <a:srgbClr val="002060"/>
                </a:solidFill>
              </a:rPr>
              <a:t>: проблемные вопросы, тематические беседы, исследование(исследовательский проект), поэтапное выполнение действий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Творческие:</a:t>
            </a:r>
            <a:r>
              <a:rPr lang="ru-RU" dirty="0" smtClean="0">
                <a:solidFill>
                  <a:srgbClr val="002060"/>
                </a:solidFill>
              </a:rPr>
              <a:t> презентация.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Информационные:</a:t>
            </a:r>
            <a:r>
              <a:rPr lang="ru-RU" dirty="0" smtClean="0">
                <a:solidFill>
                  <a:srgbClr val="002060"/>
                </a:solidFill>
              </a:rPr>
              <a:t> составление модели источников информации, сбор информации для составления буклетов, организационных материалов.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1143000"/>
            <a:ext cx="4143375" cy="5715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sz="29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179512" y="1484785"/>
          <a:ext cx="8964488" cy="5373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3240360"/>
                <a:gridCol w="3347864"/>
              </a:tblGrid>
              <a:tr h="655600"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solidFill>
                            <a:srgbClr val="002060"/>
                          </a:solidFill>
                        </a:rPr>
                        <a:t>Этапы проектной деятельности</a:t>
                      </a:r>
                      <a:endParaRPr lang="ru-RU" sz="18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solidFill>
                            <a:srgbClr val="002060"/>
                          </a:solidFill>
                        </a:rPr>
                        <a:t>Деятельность педагога</a:t>
                      </a:r>
                      <a:endParaRPr lang="ru-RU" sz="18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solidFill>
                            <a:srgbClr val="002060"/>
                          </a:solidFill>
                        </a:rPr>
                        <a:t>Деятельность детей</a:t>
                      </a:r>
                      <a:endParaRPr lang="ru-RU" sz="18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80036">
                <a:tc>
                  <a:txBody>
                    <a:bodyPr/>
                    <a:lstStyle/>
                    <a:p>
                      <a:r>
                        <a:rPr kumimoji="0" lang="ru-RU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Постановка проблемы</a:t>
                      </a:r>
                      <a:endParaRPr kumimoji="0" lang="ru-RU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Формулирует для себя проблему, подводит детей к необходимости задуматься над проблемной ситуацией</a:t>
                      </a:r>
                      <a:endParaRPr kumimoji="0" lang="ru-RU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Учатся видеть проблему, формулировать важные вопросы</a:t>
                      </a:r>
                      <a:endParaRPr kumimoji="0" lang="ru-RU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80036">
                <a:tc>
                  <a:txBody>
                    <a:bodyPr/>
                    <a:lstStyle/>
                    <a:p>
                      <a:r>
                        <a:rPr kumimoji="0" lang="ru-RU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Определение цели деятельности</a:t>
                      </a:r>
                      <a:endParaRPr kumimoji="0" lang="ru-RU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Ставит цель с опорой на интересы и потребности детей</a:t>
                      </a:r>
                      <a:endParaRPr kumimoji="0" lang="ru-RU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Обозначают цель деятельности (становятся активными исследователями окружающего мира)</a:t>
                      </a:r>
                      <a:endParaRPr kumimoji="0" lang="ru-RU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757543">
                <a:tc>
                  <a:txBody>
                    <a:bodyPr/>
                    <a:lstStyle/>
                    <a:p>
                      <a:r>
                        <a:rPr kumimoji="0" lang="ru-RU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3. Конкретный замысел</a:t>
                      </a:r>
                      <a:endParaRPr kumimoji="0" lang="ru-RU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Продумывает, представляет то, что будет происходить и к какому результату это приведет</a:t>
                      </a:r>
                      <a:endParaRPr kumimoji="0" lang="ru-RU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Участвуют в обсуждении: как организовать то или иное дело, выслушивают любые мнения, вплоть до нестандартных и неожиданных</a:t>
                      </a:r>
                      <a:endParaRPr kumimoji="0" lang="ru-RU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44" name="Заголовок 5"/>
          <p:cNvSpPr>
            <a:spLocks noGrp="1"/>
          </p:cNvSpPr>
          <p:nvPr>
            <p:ph type="title"/>
          </p:nvPr>
        </p:nvSpPr>
        <p:spPr>
          <a:xfrm>
            <a:off x="611560" y="404665"/>
            <a:ext cx="8064896" cy="1008111"/>
          </a:xfrm>
        </p:spPr>
        <p:txBody>
          <a:bodyPr/>
          <a:lstStyle/>
          <a:p>
            <a:pPr lvl="0" algn="ctr"/>
            <a:r>
              <a:rPr lang="ru-RU" sz="5400" dirty="0" smtClean="0">
                <a:solidFill>
                  <a:srgbClr val="0076A3"/>
                </a:solidFill>
                <a:latin typeface="Constantia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rgbClr val="0076A3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проектной деятельности педагога и детей</a:t>
            </a:r>
          </a:p>
        </p:txBody>
      </p:sp>
    </p:spTree>
  </p:cSld>
  <p:clrMapOvr>
    <a:masterClrMapping/>
  </p:clrMapOvr>
  <p:transition advTm="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39863" y="1412875"/>
            <a:ext cx="7704137" cy="4895850"/>
          </a:xfrm>
        </p:spPr>
        <p:txBody>
          <a:bodyPr/>
          <a:lstStyle/>
          <a:p>
            <a:pPr marL="273050" lvl="7" indent="-273050" algn="just" eaLnBrk="0" fontAlgn="base" hangingPunct="0">
              <a:spcAft>
                <a:spcPct val="0"/>
              </a:spcAft>
              <a:buClr>
                <a:srgbClr val="0BD0D9"/>
              </a:buClr>
              <a:buSzPct val="95000"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		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5" y="785794"/>
          <a:ext cx="8358246" cy="5727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62"/>
                <a:gridCol w="3098315"/>
                <a:gridCol w="3170369"/>
              </a:tblGrid>
              <a:tr h="235745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4.Планирование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Определяет основные этапы работы с детьми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в зависимости от дидактических, социальных, предметно-материальных и индивидуально-личностных условий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Перечисляют любимые занятия, предлагают игры, участвуют в определении последовательности операций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907025">
                <a:tc>
                  <a:txBody>
                    <a:bodyPr/>
                    <a:lstStyle/>
                    <a:p>
                      <a:r>
                        <a:rPr kumimoji="0" lang="ru-RU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5. Реализация проекта и постоянная рефлексия</a:t>
                      </a:r>
                      <a:endParaRPr kumimoji="0" lang="ru-RU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Организует и мотивирует различные виды деятельности. Проводит рефлексию и своевременную коррекцию шагов</a:t>
                      </a:r>
                      <a:endParaRPr kumimoji="0" lang="ru-RU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Участвуют в разнообразных видах деятельности, выступают партнерами и помощниками воспитателя</a:t>
                      </a:r>
                      <a:endParaRPr kumimoji="0" lang="ru-RU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1479">
                <a:tc>
                  <a:txBody>
                    <a:bodyPr/>
                    <a:lstStyle/>
                    <a:p>
                      <a:r>
                        <a:rPr kumimoji="0" lang="ru-RU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6. Анализ результатов и презентация</a:t>
                      </a:r>
                      <a:endParaRPr kumimoji="0" lang="ru-RU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Выявляет положительные и отрицательные моменты в совместной деятельности с детьми</a:t>
                      </a:r>
                      <a:endParaRPr kumimoji="0" lang="ru-RU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Проводит посильный  анализ с подачи взрослого</a:t>
                      </a:r>
                      <a:r>
                        <a:rPr kumimoji="0" lang="ru-RU" b="1" kern="1200" baseline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, участвуют </a:t>
                      </a:r>
                      <a:r>
                        <a:rPr kumimoji="0" lang="ru-RU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 игровой презентации достигнутых результатов</a:t>
                      </a:r>
                      <a:endParaRPr kumimoji="0" lang="ru-RU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Спасибо за внимание</a:t>
            </a:r>
            <a:r>
              <a:rPr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Педагогическая технология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Педагогическая технология рассматривается как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компонент педагогической системы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способ конструирования воспитателем педагогического процесса с помощью системы средств и методов воспитания и обучения дошкольников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в специально созданных для этого дидактических условиях детского сада в целях решения задач дошкольного образования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908720"/>
            <a:ext cx="8892480" cy="568863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		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Любая  педагогическая технология имеет </a:t>
            </a:r>
          </a:p>
          <a:p>
            <a:pPr algn="ctr">
              <a:buNone/>
            </a:pP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обладает  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средствами   активизирующими   деятельность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детей   и   как 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гарантированное     достижение      целей	    и эффективность   процесса   обучения.</a:t>
            </a:r>
          </a:p>
          <a:p>
            <a:pPr algn="ctr">
              <a:buNone/>
            </a:pP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Таким образом, вырисовывается своеобразный  модуль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– средства - правила их использования    -     результат.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ядро в любой технологии в образовании</a:t>
            </a:r>
            <a:r>
              <a:rPr lang="ru-RU" sz="3200" b="1" dirty="0" smtClean="0">
                <a:solidFill>
                  <a:srgbClr val="FF0000"/>
                </a:solidFill>
              </a:rPr>
              <a:t>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2564904"/>
            <a:ext cx="31563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836712"/>
            <a:ext cx="8892480" cy="468052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764704"/>
            <a:ext cx="5040560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Педагогические технологии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2564904"/>
            <a:ext cx="1440160" cy="187220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ТРИЗ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3573016"/>
            <a:ext cx="7200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79912" y="2564904"/>
            <a:ext cx="1440160" cy="187220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развивающего обучения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08104" y="2564904"/>
            <a:ext cx="1368152" cy="187220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гия проектов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236296" y="2564904"/>
            <a:ext cx="1440160" cy="1800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т.д.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2564904"/>
            <a:ext cx="1440160" cy="187220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Игровые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гии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1259632" y="2060848"/>
            <a:ext cx="122413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020272" y="2060848"/>
            <a:ext cx="108012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5" idx="2"/>
          </p:cNvCxnSpPr>
          <p:nvPr/>
        </p:nvCxnSpPr>
        <p:spPr>
          <a:xfrm>
            <a:off x="4499992" y="20608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940152" y="2060848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7" idx="0"/>
          </p:cNvCxnSpPr>
          <p:nvPr/>
        </p:nvCxnSpPr>
        <p:spPr>
          <a:xfrm flipH="1">
            <a:off x="2771800" y="2060848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08912" cy="864096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Технология  проектной  деятельности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4032448" cy="4680521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Индивидуализация – организация образовательной деятельности, при которой выбор способов, приемов, темпов развития обуславливается индивидуальными особенностями детей 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628800"/>
            <a:ext cx="4104456" cy="4726125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 проблемного обучения – организация образовательной деятельности, которая предполагает создание под руководством взрослого проблемных ситуаций и активную самостоятельную деятельность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4400" b="1" dirty="0" smtClean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472608"/>
          </a:xfrm>
        </p:spPr>
        <p:txBody>
          <a:bodyPr/>
          <a:lstStyle/>
          <a:p>
            <a:pPr algn="just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Метод проектов – это совокупность приемов, операций овладения определенной областью практического или теоретического знания, той или иной деятельности. </a:t>
            </a:r>
          </a:p>
          <a:p>
            <a:pPr algn="just"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Это отрезок жизни группы, в течении которого дети совместно со взрослыми совершают поисково- познавательную творческую работу, а не просто участвуют под руководством воспитателя в серии связанных одной темой занятий и игр.</a:t>
            </a:r>
          </a:p>
          <a:p>
            <a:pPr algn="ctr">
              <a:buNone/>
            </a:pP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147248" cy="635918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метода проектов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556791"/>
            <a:ext cx="8003232" cy="4767809"/>
          </a:xfrm>
        </p:spPr>
        <p:txBody>
          <a:bodyPr/>
          <a:lstStyle/>
          <a:p>
            <a:pPr algn="just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	Направить познавательную деятельность воспитанников на определенный и запланированный результат, который получается при решении той или иной теоретически или практически значимой проблемы.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992888" cy="864096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метода проектов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7"/>
            <a:ext cx="8291264" cy="4551784"/>
          </a:xfrm>
        </p:spPr>
        <p:txBody>
          <a:bodyPr/>
          <a:lstStyle/>
          <a:p>
            <a:pPr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Развивать комплексные умения и навыки: исследовательские, рефлексивные, самооценочные.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Развивать познавательный интерес детей через создание проблемной ситуации.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Формировать активную, самостоятельную и инициативную позицию детей.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Проект перед детьми дошкольного возраста ставит три вопроса: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Что знаем?</a:t>
            </a:r>
          </a:p>
          <a:p>
            <a:pPr>
              <a:buNone/>
            </a:pP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-Что хотим узнать?</a:t>
            </a:r>
          </a:p>
          <a:p>
            <a:pPr>
              <a:buNone/>
            </a:pP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-Что надо сделать, чтобы узнать?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3019</TotalTime>
  <Words>991</Words>
  <Application>Microsoft Office PowerPoint</Application>
  <PresentationFormat>Экран (4:3)</PresentationFormat>
  <Paragraphs>127</Paragraphs>
  <Slides>18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Современные образовательные технологии</vt:lpstr>
      <vt:lpstr>Педагогическая технология</vt:lpstr>
      <vt:lpstr>Слайд 3</vt:lpstr>
      <vt:lpstr> </vt:lpstr>
      <vt:lpstr>Технология  проектной  деятельности</vt:lpstr>
      <vt:lpstr> </vt:lpstr>
      <vt:lpstr>Цель метода проектов</vt:lpstr>
      <vt:lpstr>Задачи метода проектов</vt:lpstr>
      <vt:lpstr>Проект перед детьми дошкольного возраста ставит три вопроса:</vt:lpstr>
      <vt:lpstr>Особенности  проектной  деятельности</vt:lpstr>
      <vt:lpstr>Типология проектов</vt:lpstr>
      <vt:lpstr>По характеру комплексности и характеру контактов</vt:lpstr>
      <vt:lpstr>Алгоритм работы над проектом</vt:lpstr>
      <vt:lpstr>Слайд 14</vt:lpstr>
      <vt:lpstr>Методы </vt:lpstr>
      <vt:lpstr> Алгоритм проектной деятельности педагога и детей</vt:lpstr>
      <vt:lpstr>Слайд 17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</dc:title>
  <dc:creator>Пользователь</dc:creator>
  <cp:lastModifiedBy>Admin</cp:lastModifiedBy>
  <cp:revision>365</cp:revision>
  <dcterms:modified xsi:type="dcterms:W3CDTF">2018-07-18T04:12:07Z</dcterms:modified>
</cp:coreProperties>
</file>